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990" r:id="rId2"/>
    <p:sldId id="610" r:id="rId3"/>
    <p:sldId id="959" r:id="rId4"/>
    <p:sldId id="612" r:id="rId5"/>
    <p:sldId id="611" r:id="rId6"/>
    <p:sldId id="961" r:id="rId7"/>
    <p:sldId id="981" r:id="rId8"/>
    <p:sldId id="886" r:id="rId9"/>
    <p:sldId id="613" r:id="rId10"/>
    <p:sldId id="1017" r:id="rId11"/>
    <p:sldId id="1022" r:id="rId12"/>
    <p:sldId id="1023" r:id="rId13"/>
    <p:sldId id="1054" r:id="rId14"/>
    <p:sldId id="1015" r:id="rId15"/>
    <p:sldId id="975" r:id="rId16"/>
    <p:sldId id="989" r:id="rId17"/>
    <p:sldId id="1038" r:id="rId18"/>
    <p:sldId id="1039" r:id="rId19"/>
    <p:sldId id="256" r:id="rId20"/>
    <p:sldId id="1032" r:id="rId21"/>
    <p:sldId id="697" r:id="rId22"/>
    <p:sldId id="962" r:id="rId23"/>
    <p:sldId id="1030" r:id="rId24"/>
    <p:sldId id="622" r:id="rId25"/>
    <p:sldId id="1050" r:id="rId26"/>
    <p:sldId id="1051" r:id="rId27"/>
    <p:sldId id="1052" r:id="rId28"/>
    <p:sldId id="1047" r:id="rId29"/>
    <p:sldId id="1053" r:id="rId30"/>
    <p:sldId id="628" r:id="rId31"/>
    <p:sldId id="627" r:id="rId32"/>
    <p:sldId id="626" r:id="rId33"/>
    <p:sldId id="1055" r:id="rId34"/>
    <p:sldId id="1040" r:id="rId35"/>
    <p:sldId id="964" r:id="rId36"/>
    <p:sldId id="1046" r:id="rId37"/>
    <p:sldId id="1028" r:id="rId38"/>
    <p:sldId id="1049" r:id="rId39"/>
  </p:sldIdLst>
  <p:sldSz cx="12192000" cy="6858000"/>
  <p:notesSz cx="6858000" cy="9144000"/>
  <p:embeddedFontLst>
    <p:embeddedFont>
      <p:font typeface="나눔고딕" panose="020D0604000000000000" pitchFamily="50" charset="-127"/>
      <p:regular r:id="rId41"/>
      <p:bold r:id="rId42"/>
    </p:embeddedFont>
    <p:embeddedFont>
      <p:font typeface="나눔고딕 ExtraBold" panose="020D0904000000000000" pitchFamily="50" charset="-127"/>
      <p:bold r:id="rId43"/>
    </p:embeddedFont>
    <p:embeddedFont>
      <p:font typeface="나눔바른고딕" panose="020B0603020101020101" pitchFamily="50" charset="-127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000000"/>
    <a:srgbClr val="EFEFE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89035" autoAdjust="0"/>
  </p:normalViewPr>
  <p:slideViewPr>
    <p:cSldViewPr snapToGrid="0">
      <p:cViewPr varScale="1">
        <p:scale>
          <a:sx n="77" d="100"/>
          <a:sy n="77" d="100"/>
        </p:scale>
        <p:origin x="763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nybella\Desktop\&#54532;&#47196;&#51229;&#53944;%20&#44277;&#50976;\ppt%20&#50641;&#49472;%20&#51221;&#48372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1673544"/>
        <c:axId val="511673872"/>
      </c:barChart>
      <c:catAx>
        <c:axId val="511673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673872"/>
        <c:crosses val="autoZero"/>
        <c:auto val="1"/>
        <c:lblAlgn val="ctr"/>
        <c:lblOffset val="100"/>
        <c:noMultiLvlLbl val="0"/>
      </c:catAx>
      <c:valAx>
        <c:axId val="511673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673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Sheet3!$A$1:$A$5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Sheet3!$B$1:$B$5</c:f>
              <c:numCache>
                <c:formatCode>General</c:formatCode>
                <c:ptCount val="5"/>
                <c:pt idx="0">
                  <c:v>100697</c:v>
                </c:pt>
                <c:pt idx="1">
                  <c:v>121785</c:v>
                </c:pt>
                <c:pt idx="2">
                  <c:v>124441</c:v>
                </c:pt>
                <c:pt idx="3">
                  <c:v>165136</c:v>
                </c:pt>
                <c:pt idx="4">
                  <c:v>148966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8-497D-AC64-3AD967424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5464696"/>
        <c:axId val="415460104"/>
      </c:barChart>
      <c:catAx>
        <c:axId val="415464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5460104"/>
        <c:crosses val="autoZero"/>
        <c:auto val="1"/>
        <c:lblAlgn val="ctr"/>
        <c:lblOffset val="100"/>
        <c:noMultiLvlLbl val="0"/>
      </c:catAx>
      <c:valAx>
        <c:axId val="4154601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15464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Sheet3!$F$1:$F$5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Sheet3!$G$1:$G$5</c:f>
              <c:numCache>
                <c:formatCode>General</c:formatCode>
                <c:ptCount val="5"/>
                <c:pt idx="0">
                  <c:v>3290692885</c:v>
                </c:pt>
                <c:pt idx="1">
                  <c:v>4395314246</c:v>
                </c:pt>
                <c:pt idx="2">
                  <c:v>4526707149</c:v>
                </c:pt>
                <c:pt idx="3">
                  <c:v>7135348210</c:v>
                </c:pt>
                <c:pt idx="4">
                  <c:v>5757217590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6-47EC-89D5-7D2A0C61F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1673544"/>
        <c:axId val="511673872"/>
      </c:barChart>
      <c:catAx>
        <c:axId val="511673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673872"/>
        <c:crosses val="autoZero"/>
        <c:auto val="1"/>
        <c:lblAlgn val="ctr"/>
        <c:lblOffset val="100"/>
        <c:noMultiLvlLbl val="0"/>
      </c:catAx>
      <c:valAx>
        <c:axId val="511673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673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35-4D5D-94F5-BAE7046FBDA9}"/>
              </c:ext>
            </c:extLst>
          </c:dPt>
          <c:cat>
            <c:numRef>
              <c:f>Sheet3!$A$6:$A$32</c:f>
              <c:numCache>
                <c:formatCode>General</c:formatCode>
                <c:ptCount val="27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28</c:v>
                </c:pt>
                <c:pt idx="23">
                  <c:v>29</c:v>
                </c:pt>
                <c:pt idx="24">
                  <c:v>30</c:v>
                </c:pt>
                <c:pt idx="25">
                  <c:v>31</c:v>
                </c:pt>
              </c:numCache>
            </c:numRef>
          </c:cat>
          <c:val>
            <c:numRef>
              <c:f>Sheet3!$B$6:$B$32</c:f>
              <c:numCache>
                <c:formatCode>General</c:formatCode>
                <c:ptCount val="27"/>
                <c:pt idx="0">
                  <c:v>53052</c:v>
                </c:pt>
                <c:pt idx="1">
                  <c:v>42167</c:v>
                </c:pt>
                <c:pt idx="2">
                  <c:v>42605</c:v>
                </c:pt>
                <c:pt idx="3">
                  <c:v>22334</c:v>
                </c:pt>
                <c:pt idx="4">
                  <c:v>33661</c:v>
                </c:pt>
                <c:pt idx="5">
                  <c:v>34646</c:v>
                </c:pt>
                <c:pt idx="6">
                  <c:v>16587</c:v>
                </c:pt>
                <c:pt idx="7">
                  <c:v>43843</c:v>
                </c:pt>
                <c:pt idx="8">
                  <c:v>18899</c:v>
                </c:pt>
                <c:pt idx="9">
                  <c:v>18710</c:v>
                </c:pt>
                <c:pt idx="10">
                  <c:v>11107</c:v>
                </c:pt>
                <c:pt idx="11">
                  <c:v>51343</c:v>
                </c:pt>
                <c:pt idx="12">
                  <c:v>53241</c:v>
                </c:pt>
                <c:pt idx="13">
                  <c:v>24461</c:v>
                </c:pt>
                <c:pt idx="14">
                  <c:v>41318</c:v>
                </c:pt>
                <c:pt idx="15">
                  <c:v>20619</c:v>
                </c:pt>
                <c:pt idx="16">
                  <c:v>20150</c:v>
                </c:pt>
                <c:pt idx="17">
                  <c:v>8899</c:v>
                </c:pt>
                <c:pt idx="18">
                  <c:v>37311</c:v>
                </c:pt>
                <c:pt idx="19">
                  <c:v>16620</c:v>
                </c:pt>
                <c:pt idx="20">
                  <c:v>16489</c:v>
                </c:pt>
                <c:pt idx="21">
                  <c:v>8702</c:v>
                </c:pt>
                <c:pt idx="22">
                  <c:v>18576</c:v>
                </c:pt>
                <c:pt idx="23">
                  <c:v>11438</c:v>
                </c:pt>
                <c:pt idx="24">
                  <c:v>10679</c:v>
                </c:pt>
                <c:pt idx="25">
                  <c:v>5863</c:v>
                </c:pt>
                <c:pt idx="26">
                  <c:v>165136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35-4D5D-94F5-BAE7046FB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1404248"/>
        <c:axId val="421416384"/>
      </c:barChart>
      <c:catAx>
        <c:axId val="421404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416384"/>
        <c:crosses val="autoZero"/>
        <c:auto val="1"/>
        <c:lblAlgn val="ctr"/>
        <c:lblOffset val="100"/>
        <c:noMultiLvlLbl val="0"/>
      </c:catAx>
      <c:valAx>
        <c:axId val="4214163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1404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D3-46C4-AA4B-45B163E3383C}"/>
              </c:ext>
            </c:extLst>
          </c:dPt>
          <c:cat>
            <c:numRef>
              <c:f>Sheet3!$F$6:$F$31</c:f>
              <c:numCache>
                <c:formatCode>General</c:formatCode>
                <c:ptCount val="26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28</c:v>
                </c:pt>
                <c:pt idx="23">
                  <c:v>29</c:v>
                </c:pt>
                <c:pt idx="24">
                  <c:v>30</c:v>
                </c:pt>
                <c:pt idx="25">
                  <c:v>31</c:v>
                </c:pt>
              </c:numCache>
            </c:numRef>
          </c:cat>
          <c:val>
            <c:numRef>
              <c:f>Sheet3!$G$6:$G$32</c:f>
              <c:numCache>
                <c:formatCode>General</c:formatCode>
                <c:ptCount val="27"/>
                <c:pt idx="0">
                  <c:v>2822654533</c:v>
                </c:pt>
                <c:pt idx="1">
                  <c:v>2783638124</c:v>
                </c:pt>
                <c:pt idx="2">
                  <c:v>3004986343</c:v>
                </c:pt>
                <c:pt idx="3">
                  <c:v>1904295657</c:v>
                </c:pt>
                <c:pt idx="4">
                  <c:v>2974833377</c:v>
                </c:pt>
                <c:pt idx="5">
                  <c:v>3285589053</c:v>
                </c:pt>
                <c:pt idx="6">
                  <c:v>2214746559</c:v>
                </c:pt>
                <c:pt idx="7">
                  <c:v>4321369941</c:v>
                </c:pt>
                <c:pt idx="8">
                  <c:v>3095901043</c:v>
                </c:pt>
                <c:pt idx="9">
                  <c:v>3170581670</c:v>
                </c:pt>
                <c:pt idx="10">
                  <c:v>2364018370</c:v>
                </c:pt>
                <c:pt idx="11">
                  <c:v>2954415687</c:v>
                </c:pt>
                <c:pt idx="12">
                  <c:v>3265445159</c:v>
                </c:pt>
                <c:pt idx="13">
                  <c:v>1784901620</c:v>
                </c:pt>
                <c:pt idx="14">
                  <c:v>3092500130</c:v>
                </c:pt>
                <c:pt idx="15">
                  <c:v>1948297689</c:v>
                </c:pt>
                <c:pt idx="16">
                  <c:v>1962636136</c:v>
                </c:pt>
                <c:pt idx="17">
                  <c:v>1031890227</c:v>
                </c:pt>
                <c:pt idx="18">
                  <c:v>3501826387</c:v>
                </c:pt>
                <c:pt idx="19">
                  <c:v>2321789119</c:v>
                </c:pt>
                <c:pt idx="20">
                  <c:v>2341952348</c:v>
                </c:pt>
                <c:pt idx="21">
                  <c:v>1541397566</c:v>
                </c:pt>
                <c:pt idx="22">
                  <c:v>3190614307</c:v>
                </c:pt>
                <c:pt idx="23">
                  <c:v>2553428614</c:v>
                </c:pt>
                <c:pt idx="24">
                  <c:v>2346534258</c:v>
                </c:pt>
                <c:pt idx="25">
                  <c:v>1521561046</c:v>
                </c:pt>
                <c:pt idx="26">
                  <c:v>7135348210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D3-46C4-AA4B-45B163E338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3561744"/>
        <c:axId val="513562072"/>
      </c:barChart>
      <c:catAx>
        <c:axId val="513561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3562072"/>
        <c:crosses val="autoZero"/>
        <c:auto val="1"/>
        <c:lblAlgn val="ctr"/>
        <c:lblOffset val="100"/>
        <c:noMultiLvlLbl val="0"/>
      </c:catAx>
      <c:valAx>
        <c:axId val="513562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356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Sheet3!$A$1:$A$5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Sheet3!$B$1:$B$5</c:f>
              <c:numCache>
                <c:formatCode>General</c:formatCode>
                <c:ptCount val="5"/>
                <c:pt idx="0">
                  <c:v>100697</c:v>
                </c:pt>
                <c:pt idx="1">
                  <c:v>121785</c:v>
                </c:pt>
                <c:pt idx="2">
                  <c:v>124441</c:v>
                </c:pt>
                <c:pt idx="3">
                  <c:v>165136</c:v>
                </c:pt>
                <c:pt idx="4">
                  <c:v>148966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8-497D-AC64-3AD967424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5464696"/>
        <c:axId val="415460104"/>
      </c:barChart>
      <c:catAx>
        <c:axId val="415464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5460104"/>
        <c:crosses val="autoZero"/>
        <c:auto val="1"/>
        <c:lblAlgn val="ctr"/>
        <c:lblOffset val="100"/>
        <c:noMultiLvlLbl val="0"/>
      </c:catAx>
      <c:valAx>
        <c:axId val="4154601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15464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Sheet3!$F$1:$F$5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Sheet3!$G$1:$G$5</c:f>
              <c:numCache>
                <c:formatCode>General</c:formatCode>
                <c:ptCount val="5"/>
                <c:pt idx="0">
                  <c:v>3290692885</c:v>
                </c:pt>
                <c:pt idx="1">
                  <c:v>4395314246</c:v>
                </c:pt>
                <c:pt idx="2">
                  <c:v>4526707149</c:v>
                </c:pt>
                <c:pt idx="3">
                  <c:v>7135348210</c:v>
                </c:pt>
                <c:pt idx="4">
                  <c:v>5757217590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6-47EC-89D5-7D2A0C61F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1673544"/>
        <c:axId val="511673872"/>
      </c:barChart>
      <c:catAx>
        <c:axId val="511673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673872"/>
        <c:crosses val="autoZero"/>
        <c:auto val="1"/>
        <c:lblAlgn val="ctr"/>
        <c:lblOffset val="100"/>
        <c:noMultiLvlLbl val="0"/>
      </c:catAx>
      <c:valAx>
        <c:axId val="511673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673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Sheet3!$A$1:$A$5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Sheet3!$B$1:$B$5</c:f>
              <c:numCache>
                <c:formatCode>General</c:formatCode>
                <c:ptCount val="5"/>
                <c:pt idx="0">
                  <c:v>100697</c:v>
                </c:pt>
                <c:pt idx="1">
                  <c:v>121785</c:v>
                </c:pt>
                <c:pt idx="2">
                  <c:v>124441</c:v>
                </c:pt>
                <c:pt idx="3">
                  <c:v>165136</c:v>
                </c:pt>
                <c:pt idx="4">
                  <c:v>148966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8-497D-AC64-3AD967424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5464696"/>
        <c:axId val="415460104"/>
      </c:barChart>
      <c:catAx>
        <c:axId val="415464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5460104"/>
        <c:crosses val="autoZero"/>
        <c:auto val="1"/>
        <c:lblAlgn val="ctr"/>
        <c:lblOffset val="100"/>
        <c:noMultiLvlLbl val="0"/>
      </c:catAx>
      <c:valAx>
        <c:axId val="4154601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15464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33-4D3B-8F7C-E05C95D4840E}"/>
              </c:ext>
            </c:extLst>
          </c:dPt>
          <c:cat>
            <c:numRef>
              <c:f>Sheet3!$A$6:$A$32</c:f>
              <c:numCache>
                <c:formatCode>General</c:formatCode>
                <c:ptCount val="27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28</c:v>
                </c:pt>
                <c:pt idx="23">
                  <c:v>29</c:v>
                </c:pt>
                <c:pt idx="24">
                  <c:v>30</c:v>
                </c:pt>
                <c:pt idx="25">
                  <c:v>31</c:v>
                </c:pt>
              </c:numCache>
            </c:numRef>
          </c:cat>
          <c:val>
            <c:numRef>
              <c:f>Sheet3!$B$6:$B$32</c:f>
              <c:numCache>
                <c:formatCode>General</c:formatCode>
                <c:ptCount val="27"/>
                <c:pt idx="0">
                  <c:v>53052</c:v>
                </c:pt>
                <c:pt idx="1">
                  <c:v>42167</c:v>
                </c:pt>
                <c:pt idx="2">
                  <c:v>42605</c:v>
                </c:pt>
                <c:pt idx="3">
                  <c:v>22334</c:v>
                </c:pt>
                <c:pt idx="4">
                  <c:v>33661</c:v>
                </c:pt>
                <c:pt idx="5">
                  <c:v>34646</c:v>
                </c:pt>
                <c:pt idx="6">
                  <c:v>16587</c:v>
                </c:pt>
                <c:pt idx="7">
                  <c:v>43843</c:v>
                </c:pt>
                <c:pt idx="8">
                  <c:v>18899</c:v>
                </c:pt>
                <c:pt idx="9">
                  <c:v>18710</c:v>
                </c:pt>
                <c:pt idx="10">
                  <c:v>11107</c:v>
                </c:pt>
                <c:pt idx="11">
                  <c:v>51343</c:v>
                </c:pt>
                <c:pt idx="12">
                  <c:v>53241</c:v>
                </c:pt>
                <c:pt idx="13">
                  <c:v>24461</c:v>
                </c:pt>
                <c:pt idx="14">
                  <c:v>41318</c:v>
                </c:pt>
                <c:pt idx="15">
                  <c:v>20619</c:v>
                </c:pt>
                <c:pt idx="16">
                  <c:v>20150</c:v>
                </c:pt>
                <c:pt idx="17">
                  <c:v>8899</c:v>
                </c:pt>
                <c:pt idx="18">
                  <c:v>37311</c:v>
                </c:pt>
                <c:pt idx="19">
                  <c:v>16620</c:v>
                </c:pt>
                <c:pt idx="20">
                  <c:v>16489</c:v>
                </c:pt>
                <c:pt idx="21">
                  <c:v>8702</c:v>
                </c:pt>
                <c:pt idx="22">
                  <c:v>18576</c:v>
                </c:pt>
                <c:pt idx="23">
                  <c:v>11438</c:v>
                </c:pt>
                <c:pt idx="24">
                  <c:v>10679</c:v>
                </c:pt>
                <c:pt idx="25">
                  <c:v>5863</c:v>
                </c:pt>
                <c:pt idx="26">
                  <c:v>165136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33-4D3B-8F7C-E05C95D48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1404248"/>
        <c:axId val="421416384"/>
      </c:barChart>
      <c:catAx>
        <c:axId val="421404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416384"/>
        <c:crosses val="autoZero"/>
        <c:auto val="1"/>
        <c:lblAlgn val="ctr"/>
        <c:lblOffset val="100"/>
        <c:noMultiLvlLbl val="0"/>
      </c:catAx>
      <c:valAx>
        <c:axId val="4214163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1404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C7-4B05-85D5-19A4BA43EADF}"/>
              </c:ext>
            </c:extLst>
          </c:dPt>
          <c:cat>
            <c:numRef>
              <c:f>Sheet3!$A$6:$A$32</c:f>
              <c:numCache>
                <c:formatCode>General</c:formatCode>
                <c:ptCount val="27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28</c:v>
                </c:pt>
                <c:pt idx="23">
                  <c:v>29</c:v>
                </c:pt>
                <c:pt idx="24">
                  <c:v>30</c:v>
                </c:pt>
                <c:pt idx="25">
                  <c:v>31</c:v>
                </c:pt>
              </c:numCache>
            </c:numRef>
          </c:cat>
          <c:val>
            <c:numRef>
              <c:f>Sheet3!$B$6:$B$32</c:f>
              <c:numCache>
                <c:formatCode>General</c:formatCode>
                <c:ptCount val="27"/>
                <c:pt idx="0">
                  <c:v>53052</c:v>
                </c:pt>
                <c:pt idx="1">
                  <c:v>42167</c:v>
                </c:pt>
                <c:pt idx="2">
                  <c:v>42605</c:v>
                </c:pt>
                <c:pt idx="3">
                  <c:v>22334</c:v>
                </c:pt>
                <c:pt idx="4">
                  <c:v>33661</c:v>
                </c:pt>
                <c:pt idx="5">
                  <c:v>34646</c:v>
                </c:pt>
                <c:pt idx="6">
                  <c:v>16587</c:v>
                </c:pt>
                <c:pt idx="7">
                  <c:v>43843</c:v>
                </c:pt>
                <c:pt idx="8">
                  <c:v>18899</c:v>
                </c:pt>
                <c:pt idx="9">
                  <c:v>18710</c:v>
                </c:pt>
                <c:pt idx="10">
                  <c:v>11107</c:v>
                </c:pt>
                <c:pt idx="11">
                  <c:v>51343</c:v>
                </c:pt>
                <c:pt idx="12">
                  <c:v>53241</c:v>
                </c:pt>
                <c:pt idx="13">
                  <c:v>24461</c:v>
                </c:pt>
                <c:pt idx="14">
                  <c:v>41318</c:v>
                </c:pt>
                <c:pt idx="15">
                  <c:v>20619</c:v>
                </c:pt>
                <c:pt idx="16">
                  <c:v>20150</c:v>
                </c:pt>
                <c:pt idx="17">
                  <c:v>8899</c:v>
                </c:pt>
                <c:pt idx="18">
                  <c:v>37311</c:v>
                </c:pt>
                <c:pt idx="19">
                  <c:v>16620</c:v>
                </c:pt>
                <c:pt idx="20">
                  <c:v>16489</c:v>
                </c:pt>
                <c:pt idx="21">
                  <c:v>8702</c:v>
                </c:pt>
                <c:pt idx="22">
                  <c:v>18576</c:v>
                </c:pt>
                <c:pt idx="23">
                  <c:v>11438</c:v>
                </c:pt>
                <c:pt idx="24">
                  <c:v>10679</c:v>
                </c:pt>
                <c:pt idx="25">
                  <c:v>5863</c:v>
                </c:pt>
                <c:pt idx="26">
                  <c:v>165136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C7-4B05-85D5-19A4BA43E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1404248"/>
        <c:axId val="421416384"/>
      </c:barChart>
      <c:catAx>
        <c:axId val="421404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416384"/>
        <c:crosses val="autoZero"/>
        <c:auto val="1"/>
        <c:lblAlgn val="ctr"/>
        <c:lblOffset val="100"/>
        <c:noMultiLvlLbl val="0"/>
      </c:catAx>
      <c:valAx>
        <c:axId val="4214163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1404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D3-46C4-AA4B-45B163E3383C}"/>
              </c:ext>
            </c:extLst>
          </c:dPt>
          <c:cat>
            <c:numRef>
              <c:f>Sheet3!$F$6:$F$31</c:f>
              <c:numCache>
                <c:formatCode>General</c:formatCode>
                <c:ptCount val="26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28</c:v>
                </c:pt>
                <c:pt idx="23">
                  <c:v>29</c:v>
                </c:pt>
                <c:pt idx="24">
                  <c:v>30</c:v>
                </c:pt>
                <c:pt idx="25">
                  <c:v>31</c:v>
                </c:pt>
              </c:numCache>
            </c:numRef>
          </c:cat>
          <c:val>
            <c:numRef>
              <c:f>Sheet3!$G$6:$G$32</c:f>
              <c:numCache>
                <c:formatCode>General</c:formatCode>
                <c:ptCount val="27"/>
                <c:pt idx="0">
                  <c:v>2822654533</c:v>
                </c:pt>
                <c:pt idx="1">
                  <c:v>2783638124</c:v>
                </c:pt>
                <c:pt idx="2">
                  <c:v>3004986343</c:v>
                </c:pt>
                <c:pt idx="3">
                  <c:v>1904295657</c:v>
                </c:pt>
                <c:pt idx="4">
                  <c:v>2974833377</c:v>
                </c:pt>
                <c:pt idx="5">
                  <c:v>3285589053</c:v>
                </c:pt>
                <c:pt idx="6">
                  <c:v>2214746559</c:v>
                </c:pt>
                <c:pt idx="7">
                  <c:v>4321369941</c:v>
                </c:pt>
                <c:pt idx="8">
                  <c:v>3095901043</c:v>
                </c:pt>
                <c:pt idx="9">
                  <c:v>3170581670</c:v>
                </c:pt>
                <c:pt idx="10">
                  <c:v>2364018370</c:v>
                </c:pt>
                <c:pt idx="11">
                  <c:v>2954415687</c:v>
                </c:pt>
                <c:pt idx="12">
                  <c:v>3265445159</c:v>
                </c:pt>
                <c:pt idx="13">
                  <c:v>1784901620</c:v>
                </c:pt>
                <c:pt idx="14">
                  <c:v>3092500130</c:v>
                </c:pt>
                <c:pt idx="15">
                  <c:v>1948297689</c:v>
                </c:pt>
                <c:pt idx="16">
                  <c:v>1962636136</c:v>
                </c:pt>
                <c:pt idx="17">
                  <c:v>1031890227</c:v>
                </c:pt>
                <c:pt idx="18">
                  <c:v>3501826387</c:v>
                </c:pt>
                <c:pt idx="19">
                  <c:v>2321789119</c:v>
                </c:pt>
                <c:pt idx="20">
                  <c:v>2341952348</c:v>
                </c:pt>
                <c:pt idx="21">
                  <c:v>1541397566</c:v>
                </c:pt>
                <c:pt idx="22">
                  <c:v>3190614307</c:v>
                </c:pt>
                <c:pt idx="23">
                  <c:v>2553428614</c:v>
                </c:pt>
                <c:pt idx="24">
                  <c:v>2346534258</c:v>
                </c:pt>
                <c:pt idx="25">
                  <c:v>1521561046</c:v>
                </c:pt>
                <c:pt idx="26">
                  <c:v>7135348210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D3-46C4-AA4B-45B163E338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3561744"/>
        <c:axId val="513562072"/>
      </c:barChart>
      <c:catAx>
        <c:axId val="513561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3562072"/>
        <c:crosses val="autoZero"/>
        <c:auto val="1"/>
        <c:lblAlgn val="ctr"/>
        <c:lblOffset val="100"/>
        <c:noMultiLvlLbl val="0"/>
      </c:catAx>
      <c:valAx>
        <c:axId val="513562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356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Sheet3!$A$1:$A$5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Sheet3!$B$1:$B$5</c:f>
              <c:numCache>
                <c:formatCode>General</c:formatCode>
                <c:ptCount val="5"/>
                <c:pt idx="0">
                  <c:v>100697</c:v>
                </c:pt>
                <c:pt idx="1">
                  <c:v>121785</c:v>
                </c:pt>
                <c:pt idx="2">
                  <c:v>124441</c:v>
                </c:pt>
                <c:pt idx="3">
                  <c:v>165136</c:v>
                </c:pt>
                <c:pt idx="4">
                  <c:v>148966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8-497D-AC64-3AD967424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5464696"/>
        <c:axId val="415460104"/>
      </c:barChart>
      <c:catAx>
        <c:axId val="415464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5460104"/>
        <c:crosses val="autoZero"/>
        <c:auto val="1"/>
        <c:lblAlgn val="ctr"/>
        <c:lblOffset val="100"/>
        <c:noMultiLvlLbl val="0"/>
      </c:catAx>
      <c:valAx>
        <c:axId val="4154601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15464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Sheet3!$F$1:$F$5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Sheet3!$G$1:$G$5</c:f>
              <c:numCache>
                <c:formatCode>General</c:formatCode>
                <c:ptCount val="5"/>
                <c:pt idx="0">
                  <c:v>3290692885</c:v>
                </c:pt>
                <c:pt idx="1">
                  <c:v>4395314246</c:v>
                </c:pt>
                <c:pt idx="2">
                  <c:v>4526707149</c:v>
                </c:pt>
                <c:pt idx="3">
                  <c:v>7135348210</c:v>
                </c:pt>
                <c:pt idx="4">
                  <c:v>5757217590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6-47EC-89D5-7D2A0C61F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1673544"/>
        <c:axId val="511673872"/>
      </c:barChart>
      <c:catAx>
        <c:axId val="511673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673872"/>
        <c:crosses val="autoZero"/>
        <c:auto val="1"/>
        <c:lblAlgn val="ctr"/>
        <c:lblOffset val="100"/>
        <c:noMultiLvlLbl val="0"/>
      </c:catAx>
      <c:valAx>
        <c:axId val="511673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673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35-4D5D-94F5-BAE7046FBDA9}"/>
              </c:ext>
            </c:extLst>
          </c:dPt>
          <c:cat>
            <c:numRef>
              <c:f>Sheet3!$A$6:$A$32</c:f>
              <c:numCache>
                <c:formatCode>General</c:formatCode>
                <c:ptCount val="27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28</c:v>
                </c:pt>
                <c:pt idx="23">
                  <c:v>29</c:v>
                </c:pt>
                <c:pt idx="24">
                  <c:v>30</c:v>
                </c:pt>
                <c:pt idx="25">
                  <c:v>31</c:v>
                </c:pt>
              </c:numCache>
            </c:numRef>
          </c:cat>
          <c:val>
            <c:numRef>
              <c:f>Sheet3!$B$6:$B$32</c:f>
              <c:numCache>
                <c:formatCode>General</c:formatCode>
                <c:ptCount val="27"/>
                <c:pt idx="0">
                  <c:v>53052</c:v>
                </c:pt>
                <c:pt idx="1">
                  <c:v>42167</c:v>
                </c:pt>
                <c:pt idx="2">
                  <c:v>42605</c:v>
                </c:pt>
                <c:pt idx="3">
                  <c:v>22334</c:v>
                </c:pt>
                <c:pt idx="4">
                  <c:v>33661</c:v>
                </c:pt>
                <c:pt idx="5">
                  <c:v>34646</c:v>
                </c:pt>
                <c:pt idx="6">
                  <c:v>16587</c:v>
                </c:pt>
                <c:pt idx="7">
                  <c:v>43843</c:v>
                </c:pt>
                <c:pt idx="8">
                  <c:v>18899</c:v>
                </c:pt>
                <c:pt idx="9">
                  <c:v>18710</c:v>
                </c:pt>
                <c:pt idx="10">
                  <c:v>11107</c:v>
                </c:pt>
                <c:pt idx="11">
                  <c:v>51343</c:v>
                </c:pt>
                <c:pt idx="12">
                  <c:v>53241</c:v>
                </c:pt>
                <c:pt idx="13">
                  <c:v>24461</c:v>
                </c:pt>
                <c:pt idx="14">
                  <c:v>41318</c:v>
                </c:pt>
                <c:pt idx="15">
                  <c:v>20619</c:v>
                </c:pt>
                <c:pt idx="16">
                  <c:v>20150</c:v>
                </c:pt>
                <c:pt idx="17">
                  <c:v>8899</c:v>
                </c:pt>
                <c:pt idx="18">
                  <c:v>37311</c:v>
                </c:pt>
                <c:pt idx="19">
                  <c:v>16620</c:v>
                </c:pt>
                <c:pt idx="20">
                  <c:v>16489</c:v>
                </c:pt>
                <c:pt idx="21">
                  <c:v>8702</c:v>
                </c:pt>
                <c:pt idx="22">
                  <c:v>18576</c:v>
                </c:pt>
                <c:pt idx="23">
                  <c:v>11438</c:v>
                </c:pt>
                <c:pt idx="24">
                  <c:v>10679</c:v>
                </c:pt>
                <c:pt idx="25">
                  <c:v>5863</c:v>
                </c:pt>
                <c:pt idx="26">
                  <c:v>165136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35-4D5D-94F5-BAE7046FB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1404248"/>
        <c:axId val="421416384"/>
      </c:barChart>
      <c:catAx>
        <c:axId val="421404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416384"/>
        <c:crosses val="autoZero"/>
        <c:auto val="1"/>
        <c:lblAlgn val="ctr"/>
        <c:lblOffset val="100"/>
        <c:noMultiLvlLbl val="0"/>
      </c:catAx>
      <c:valAx>
        <c:axId val="4214163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1404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D3-46C4-AA4B-45B163E3383C}"/>
              </c:ext>
            </c:extLst>
          </c:dPt>
          <c:cat>
            <c:numRef>
              <c:f>Sheet3!$F$6:$F$31</c:f>
              <c:numCache>
                <c:formatCode>General</c:formatCode>
                <c:ptCount val="26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28</c:v>
                </c:pt>
                <c:pt idx="23">
                  <c:v>29</c:v>
                </c:pt>
                <c:pt idx="24">
                  <c:v>30</c:v>
                </c:pt>
                <c:pt idx="25">
                  <c:v>31</c:v>
                </c:pt>
              </c:numCache>
            </c:numRef>
          </c:cat>
          <c:val>
            <c:numRef>
              <c:f>Sheet3!$G$6:$G$32</c:f>
              <c:numCache>
                <c:formatCode>General</c:formatCode>
                <c:ptCount val="27"/>
                <c:pt idx="0">
                  <c:v>2822654533</c:v>
                </c:pt>
                <c:pt idx="1">
                  <c:v>2783638124</c:v>
                </c:pt>
                <c:pt idx="2">
                  <c:v>3004986343</c:v>
                </c:pt>
                <c:pt idx="3">
                  <c:v>1904295657</c:v>
                </c:pt>
                <c:pt idx="4">
                  <c:v>2974833377</c:v>
                </c:pt>
                <c:pt idx="5">
                  <c:v>3285589053</c:v>
                </c:pt>
                <c:pt idx="6">
                  <c:v>2214746559</c:v>
                </c:pt>
                <c:pt idx="7">
                  <c:v>4321369941</c:v>
                </c:pt>
                <c:pt idx="8">
                  <c:v>3095901043</c:v>
                </c:pt>
                <c:pt idx="9">
                  <c:v>3170581670</c:v>
                </c:pt>
                <c:pt idx="10">
                  <c:v>2364018370</c:v>
                </c:pt>
                <c:pt idx="11">
                  <c:v>2954415687</c:v>
                </c:pt>
                <c:pt idx="12">
                  <c:v>3265445159</c:v>
                </c:pt>
                <c:pt idx="13">
                  <c:v>1784901620</c:v>
                </c:pt>
                <c:pt idx="14">
                  <c:v>3092500130</c:v>
                </c:pt>
                <c:pt idx="15">
                  <c:v>1948297689</c:v>
                </c:pt>
                <c:pt idx="16">
                  <c:v>1962636136</c:v>
                </c:pt>
                <c:pt idx="17">
                  <c:v>1031890227</c:v>
                </c:pt>
                <c:pt idx="18">
                  <c:v>3501826387</c:v>
                </c:pt>
                <c:pt idx="19">
                  <c:v>2321789119</c:v>
                </c:pt>
                <c:pt idx="20">
                  <c:v>2341952348</c:v>
                </c:pt>
                <c:pt idx="21">
                  <c:v>1541397566</c:v>
                </c:pt>
                <c:pt idx="22">
                  <c:v>3190614307</c:v>
                </c:pt>
                <c:pt idx="23">
                  <c:v>2553428614</c:v>
                </c:pt>
                <c:pt idx="24">
                  <c:v>2346534258</c:v>
                </c:pt>
                <c:pt idx="25">
                  <c:v>1521561046</c:v>
                </c:pt>
                <c:pt idx="26">
                  <c:v>7135348210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D3-46C4-AA4B-45B163E338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3561744"/>
        <c:axId val="513562072"/>
      </c:barChart>
      <c:catAx>
        <c:axId val="513561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3562072"/>
        <c:crosses val="autoZero"/>
        <c:auto val="1"/>
        <c:lblAlgn val="ctr"/>
        <c:lblOffset val="100"/>
        <c:noMultiLvlLbl val="0"/>
      </c:catAx>
      <c:valAx>
        <c:axId val="513562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356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ABA9E-DF15-4558-943A-43E7F969FC7E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0DBA0-6F76-41B2-849C-4BEF567CB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80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0DBA0-6F76-41B2-849C-4BEF567CB7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652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0DBA0-6F76-41B2-849C-4BEF567CB7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7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0DBA0-6F76-41B2-849C-4BEF567CB7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3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0DBA0-6F76-41B2-849C-4BEF567CB7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5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0DBA0-6F76-41B2-849C-4BEF567CB74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900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0DBA0-6F76-41B2-849C-4BEF567CB74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22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DF41B-5BD5-4F47-BC16-DE28113CC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6AC62C-3E49-49C5-A3B6-35C828644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3569C-6B71-4BD8-A121-0B154AAD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9CAD8-8F75-4315-97FB-19989346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6D329-804B-4F75-8203-1DC2CF01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6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85130-1211-43E8-BC87-D6631388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5A4FA4-E8F3-40B9-8610-442CA6E7D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73AAE6-75FD-461D-8484-90C324D6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92222-F16A-4276-BC8E-EB1E828E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32510-0B54-4650-8D68-62E5C19F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04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327A1E-1B7D-46BA-86E3-2DFA3FD57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84D467-EB7F-4E99-B2BB-C340B9E25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F938D-0C2B-4355-B066-F4CCCA57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C09E9-CA65-4E43-A113-69DD4128F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69BF6C-87A1-4A55-9AD3-B54403FB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20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4DD54-2A16-4817-9D31-344A7DC1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B7288-C1CD-4007-B3F5-5FB321DD1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446DF-BE8D-4D3D-93AA-C5DF12F5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D6539-C570-43ED-BC4E-22E0CB3D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1F2D5-16E5-4B85-8F72-EE72C6EA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4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30EE4-CB5D-4031-8811-00293F60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05A334-1E1C-4CF4-9E10-88893C2E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D298E-C7EA-4662-A58A-F5E08AD9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CB46E-8A8B-4A2D-938E-047175C7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3F7D0-BB12-4877-B30F-3614F97F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8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37CB-0F78-424F-9EBE-350A2874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8967B-0BBD-4FEA-9006-6CBDDC2C0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E0DD5-4412-49B8-A628-81AC3EE33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4648FB-3C50-4B32-AA09-E923A69D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378FBB-A1A7-48EF-A746-F248C5CE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058596-FD7D-4148-B6F1-CD3D9D9A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8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3453C-0DE5-4A31-90C7-612050AF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510818-9810-4E4D-A72E-F86BC1344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A0FD85-2BD8-45C5-925E-98DF723F9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531AE9-BF54-48B1-BE58-C563F10850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8E4579-2F13-4943-9850-B7EAFA7B1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B5195-0C17-41B5-8686-B757C0FF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A31D49-4BFF-4E8B-B59A-4ECEBBE8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0C7C85-5BE7-4A4E-B883-1703FBAB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7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261FC-00AE-4117-9C4C-1BA59BF2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F1D2AC-3113-4984-B68D-3267DE87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4D08A6-BE6C-4A51-9819-F537E8EC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D83CEE-AD5E-4C07-9799-657E2022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3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C13BC7-51D3-43F1-A8CD-854348D1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5A1B98-08A4-4FB4-8969-82A5C8FB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4AA6D-F717-467E-A76C-3F5DD63F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79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8A5EB-DF87-4131-B8C7-2891D676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B5BEA-00B6-4AD8-854E-94CD4790B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010EBA-831E-458C-A735-373AC3C28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2D34F-8102-4B8C-BEB5-60F0C7E2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1F2816-F29D-4275-B88E-0A373FFA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1EF00B-05EC-4616-A905-5B628F69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9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FE5D3-6D8D-4016-B3E5-55A4A288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E5FA0A-7FEF-4454-B358-1F0CC922A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962689-CD5F-422B-8264-2CD3314A0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7D1A4-10F0-4CC5-846C-6E879EAAD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54D46-CEB5-4360-96BB-2BB6F145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6653B1-5DB9-44A2-B567-4C09B50D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0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38B19-BB88-4182-9D34-6698C514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DBD026-6F88-47F9-B388-A7848FA84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10C93-0EF5-43D4-8DBF-F56DB463C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D1E26-A1F8-4D09-A068-53BCEC1359CA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2F77A-CC12-4B6A-803B-18E6B7231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5445A-E7C3-43B3-874C-6C15B971F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E5694-7A02-4ABF-9D3C-ED53FFB0F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1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image" Target="../media/image40.png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chart" Target="../charts/chart9.xm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chart" Target="../charts/chart8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chart" Target="../charts/chart11.xml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chart" Target="../charts/chart10.xm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chart" Target="../charts/chart13.xm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chart" Target="../charts/chart12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chart" Target="../charts/chart15.xml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chart" Target="../charts/chart14.xm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45D31A7-A1FB-4CDA-AAA2-B9E9EA177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0D4BEE7-E987-4F45-A0C2-E2527E9330D8}"/>
              </a:ext>
            </a:extLst>
          </p:cNvPr>
          <p:cNvSpPr/>
          <p:nvPr/>
        </p:nvSpPr>
        <p:spPr>
          <a:xfrm>
            <a:off x="2524540" y="2176912"/>
            <a:ext cx="7143436" cy="214570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F739E-6FB6-4605-9343-7534C6F2F2E5}"/>
              </a:ext>
            </a:extLst>
          </p:cNvPr>
          <p:cNvSpPr txBox="1"/>
          <p:nvPr/>
        </p:nvSpPr>
        <p:spPr>
          <a:xfrm>
            <a:off x="1771673" y="3986630"/>
            <a:ext cx="8654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2018. 12. 15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F84662-B876-48DD-9C4E-5B86E00B6665}"/>
              </a:ext>
            </a:extLst>
          </p:cNvPr>
          <p:cNvSpPr/>
          <p:nvPr/>
        </p:nvSpPr>
        <p:spPr>
          <a:xfrm>
            <a:off x="3649930" y="6385023"/>
            <a:ext cx="488551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TEAM</a:t>
            </a:r>
            <a:r>
              <a:rPr lang="ko-KR" altLang="en-US" sz="1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ko-KR" altLang="en-US" sz="11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김정규</a:t>
            </a:r>
            <a:r>
              <a:rPr lang="en-US" altLang="ko-KR" sz="11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노현호</a:t>
            </a:r>
            <a:r>
              <a:rPr lang="en-US" altLang="ko-KR" sz="11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신호준</a:t>
            </a:r>
            <a:r>
              <a:rPr lang="en-US" altLang="ko-KR" sz="11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안중호</a:t>
            </a:r>
            <a:r>
              <a:rPr lang="en-US" altLang="ko-KR" sz="11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전혜진</a:t>
            </a:r>
            <a:endParaRPr lang="en-US" altLang="ko-KR" sz="11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8D4E1-1A13-4D76-87D1-71DC99AF810E}"/>
              </a:ext>
            </a:extLst>
          </p:cNvPr>
          <p:cNvSpPr txBox="1"/>
          <p:nvPr/>
        </p:nvSpPr>
        <p:spPr>
          <a:xfrm>
            <a:off x="1775637" y="2266363"/>
            <a:ext cx="8654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5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Retail Membership</a:t>
            </a:r>
            <a:endParaRPr lang="ko-KR" altLang="en-US" sz="65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고객</a:t>
            </a:r>
            <a:r>
              <a:rPr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-</a:t>
            </a:r>
            <a:r>
              <a: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상품 </a:t>
            </a:r>
            <a:r>
              <a:rPr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micro segmentation</a:t>
            </a:r>
            <a:r>
              <a: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을 통한 최적 데이터 마케팅</a:t>
            </a:r>
            <a:endParaRPr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2FEBFFA-19C7-4FC1-B4EB-FA60C8735DD4}"/>
              </a:ext>
            </a:extLst>
          </p:cNvPr>
          <p:cNvCxnSpPr>
            <a:cxnSpLocks/>
          </p:cNvCxnSpPr>
          <p:nvPr/>
        </p:nvCxnSpPr>
        <p:spPr>
          <a:xfrm>
            <a:off x="2564296" y="3717234"/>
            <a:ext cx="705678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01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D77A25F-CDC1-4520-92F1-B910E3649DCB}"/>
              </a:ext>
            </a:extLst>
          </p:cNvPr>
          <p:cNvGrpSpPr/>
          <p:nvPr/>
        </p:nvGrpSpPr>
        <p:grpSpPr>
          <a:xfrm>
            <a:off x="2728280" y="2037303"/>
            <a:ext cx="6756222" cy="3419280"/>
            <a:chOff x="2728280" y="2764672"/>
            <a:chExt cx="6756222" cy="3419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F877B5-ECA9-407A-9243-EF34210F1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00"/>
            <a:stretch/>
          </p:blipFill>
          <p:spPr>
            <a:xfrm>
              <a:off x="2728280" y="2764672"/>
              <a:ext cx="6756222" cy="3419280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F97DB46-31B0-4E5C-99D5-C373E80A95EF}"/>
                </a:ext>
              </a:extLst>
            </p:cNvPr>
            <p:cNvSpPr/>
            <p:nvPr/>
          </p:nvSpPr>
          <p:spPr>
            <a:xfrm>
              <a:off x="6754091" y="3501735"/>
              <a:ext cx="457198" cy="75853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FEF6E94-232F-4DDE-AA8B-C19D0BA7574B}"/>
                </a:ext>
              </a:extLst>
            </p:cNvPr>
            <p:cNvSpPr/>
            <p:nvPr/>
          </p:nvSpPr>
          <p:spPr>
            <a:xfrm>
              <a:off x="8506691" y="5015344"/>
              <a:ext cx="457198" cy="75853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5889671-5BA3-4832-B3BB-031DE77FE1FD}"/>
                </a:ext>
              </a:extLst>
            </p:cNvPr>
            <p:cNvSpPr/>
            <p:nvPr/>
          </p:nvSpPr>
          <p:spPr>
            <a:xfrm>
              <a:off x="7370618" y="5403273"/>
              <a:ext cx="339437" cy="50222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C8D1125-1D2D-4DC9-97CD-9335F2FED272}"/>
                </a:ext>
              </a:extLst>
            </p:cNvPr>
            <p:cNvSpPr/>
            <p:nvPr/>
          </p:nvSpPr>
          <p:spPr>
            <a:xfrm>
              <a:off x="6440994" y="5423151"/>
              <a:ext cx="339438" cy="50222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A4F41AF-61B4-49CC-A12E-6D9CB3F213AF}"/>
                </a:ext>
              </a:extLst>
            </p:cNvPr>
            <p:cNvSpPr/>
            <p:nvPr/>
          </p:nvSpPr>
          <p:spPr>
            <a:xfrm>
              <a:off x="5265164" y="5488212"/>
              <a:ext cx="339438" cy="38874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25EB97-26FC-4D8E-A398-CD31149BA38A}"/>
                </a:ext>
              </a:extLst>
            </p:cNvPr>
            <p:cNvSpPr/>
            <p:nvPr/>
          </p:nvSpPr>
          <p:spPr>
            <a:xfrm>
              <a:off x="4317932" y="5553273"/>
              <a:ext cx="339438" cy="38874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7FA238-DDDA-418F-B8F3-C07E50B2D1F3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효과 진단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7C8A0-E948-4FCE-AF85-B31210E7E84D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실시하는 프로모션시 평균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매출 증대효과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ko-KR" altLang="en-US" u="sng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재분류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모델에 프로모션 연관 파생변수 도입</a:t>
            </a:r>
            <a:endParaRPr lang="ko-KR" altLang="en-US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D5CC92-121B-4E45-8E8B-1C68C8CC3018}"/>
              </a:ext>
            </a:extLst>
          </p:cNvPr>
          <p:cNvSpPr/>
          <p:nvPr/>
        </p:nvSpPr>
        <p:spPr>
          <a:xfrm>
            <a:off x="3058391" y="551567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2018.06.01 - 06.02 / 2017.11.03 - 11.04 / 2017.05.26 - 05.27 / 2016.11.04  - 11.05 / 2016.05.27 - 05.28</a:t>
            </a:r>
          </a:p>
          <a:p>
            <a:pPr algn="r"/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*30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중 프로모션 기간</a:t>
            </a:r>
          </a:p>
        </p:txBody>
      </p:sp>
    </p:spTree>
    <p:extLst>
      <p:ext uri="{BB962C8B-B14F-4D97-AF65-F5344CB8AC3E}">
        <p14:creationId xmlns:p14="http://schemas.microsoft.com/office/powerpoint/2010/main" val="338468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780D0A-579D-46F1-BD4D-BCBE0034CCF3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파생변수 추출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9FDE9-F13A-453F-AC2C-5B0DB8EA368D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개월간 총 </a:t>
            </a:r>
            <a:r>
              <a:rPr lang="en-US" altLang="ko-KR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실시한 프로모션을 기준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고객 행동 분석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추출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EDA,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향후 프로모션 연관 고객관리 마케팅에 반영</a:t>
            </a:r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683A7C65-DB4E-4537-AF0F-FB91635BC3AC}"/>
              </a:ext>
            </a:extLst>
          </p:cNvPr>
          <p:cNvSpPr/>
          <p:nvPr/>
        </p:nvSpPr>
        <p:spPr>
          <a:xfrm rot="16200000">
            <a:off x="1946551" y="2391764"/>
            <a:ext cx="1440222" cy="1241571"/>
          </a:xfrm>
          <a:prstGeom prst="hexagon">
            <a:avLst/>
          </a:prstGeom>
          <a:solidFill>
            <a:srgbClr val="19A49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900ADCA4-F5D0-4300-8FD9-6941D991BD9C}"/>
              </a:ext>
            </a:extLst>
          </p:cNvPr>
          <p:cNvSpPr/>
          <p:nvPr/>
        </p:nvSpPr>
        <p:spPr>
          <a:xfrm rot="16200000">
            <a:off x="5364649" y="2379880"/>
            <a:ext cx="1440222" cy="1241571"/>
          </a:xfrm>
          <a:prstGeom prst="hexagon">
            <a:avLst/>
          </a:prstGeom>
          <a:solidFill>
            <a:srgbClr val="F0A35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5F67AF02-2E0A-4479-9911-C0C506BDF2E2}"/>
              </a:ext>
            </a:extLst>
          </p:cNvPr>
          <p:cNvSpPr/>
          <p:nvPr/>
        </p:nvSpPr>
        <p:spPr>
          <a:xfrm rot="16200000">
            <a:off x="8782747" y="2391763"/>
            <a:ext cx="1440222" cy="1241571"/>
          </a:xfrm>
          <a:prstGeom prst="hexagon">
            <a:avLst/>
          </a:prstGeom>
          <a:solidFill>
            <a:srgbClr val="E117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2616079-DD2F-493A-9A1D-0D29C1A05E5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6922" y="3382345"/>
          <a:ext cx="2408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14A182B-6D8C-4B7D-ACD1-AC758419D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87"/>
          <a:stretch/>
        </p:blipFill>
        <p:spPr>
          <a:xfrm>
            <a:off x="2022544" y="2390558"/>
            <a:ext cx="1356818" cy="11181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5B32A85-5900-4882-8C59-9A0E0AD19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3"/>
          <a:stretch/>
        </p:blipFill>
        <p:spPr>
          <a:xfrm>
            <a:off x="8801982" y="2356537"/>
            <a:ext cx="1434263" cy="11231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9D82E3-A67C-4EF9-B341-039F187B0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9"/>
          <a:stretch/>
        </p:blipFill>
        <p:spPr>
          <a:xfrm>
            <a:off x="5642589" y="2587299"/>
            <a:ext cx="926725" cy="8051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683292-1CE3-41E9-8217-234A02FAEFA5}"/>
              </a:ext>
            </a:extLst>
          </p:cNvPr>
          <p:cNvSpPr txBox="1"/>
          <p:nvPr/>
        </p:nvSpPr>
        <p:spPr>
          <a:xfrm>
            <a:off x="1738042" y="3819967"/>
            <a:ext cx="185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기간 포함 </a:t>
            </a:r>
          </a:p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구매를 지속하는 고객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2BB9B6-8993-4670-8A50-3C58A8068F43}"/>
              </a:ext>
            </a:extLst>
          </p:cNvPr>
          <p:cNvSpPr txBox="1"/>
          <p:nvPr/>
        </p:nvSpPr>
        <p:spPr>
          <a:xfrm>
            <a:off x="993914" y="4696640"/>
            <a:ext cx="34156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 외 기간에도 지속적으로 구매되는 제품을 </a:t>
            </a:r>
            <a:endParaRPr lang="en-US" altLang="ko-KR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 제품으로 추천</a:t>
            </a:r>
            <a:endParaRPr lang="en-US" altLang="ko-KR" sz="1400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세일기간 소액 구매 고객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66%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상시 방문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 정보 대신 추천 제품 정보 제공</a:t>
            </a:r>
            <a:endParaRPr lang="en-US" altLang="ko-KR" sz="1400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BC839369-E014-4491-8C6F-D84C39B574AF}"/>
              </a:ext>
            </a:extLst>
          </p:cNvPr>
          <p:cNvSpPr/>
          <p:nvPr/>
        </p:nvSpPr>
        <p:spPr>
          <a:xfrm>
            <a:off x="2580236" y="4410274"/>
            <a:ext cx="235390" cy="208493"/>
          </a:xfrm>
          <a:prstGeom prst="downArrow">
            <a:avLst/>
          </a:prstGeom>
          <a:solidFill>
            <a:srgbClr val="19A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09D9D1-A6BD-46EC-9659-0707F455F791}"/>
              </a:ext>
            </a:extLst>
          </p:cNvPr>
          <p:cNvSpPr txBox="1"/>
          <p:nvPr/>
        </p:nvSpPr>
        <p:spPr>
          <a:xfrm>
            <a:off x="5062847" y="3836003"/>
            <a:ext cx="2043825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 기간에만 구매하는 고객 </a:t>
            </a:r>
          </a:p>
          <a:p>
            <a:pPr algn="ctr"/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가격혜택에 민감</a:t>
            </a:r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05D8A5-2944-4E86-AD50-3EC885D80086}"/>
              </a:ext>
            </a:extLst>
          </p:cNvPr>
          <p:cNvSpPr txBox="1"/>
          <p:nvPr/>
        </p:nvSpPr>
        <p:spPr>
          <a:xfrm>
            <a:off x="4293981" y="4695139"/>
            <a:ext cx="3620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 세일진행시 재유입 유도가능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 세일기간 모니터링 및 관리 필요</a:t>
            </a:r>
          </a:p>
          <a:p>
            <a:pPr algn="ctr"/>
            <a:r>
              <a:rPr lang="ko-KR" altLang="en-US" sz="1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세일정보 빠짐없이 </a:t>
            </a:r>
            <a:r>
              <a:rPr lang="en-US" altLang="ko-KR" sz="1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E-mail/</a:t>
            </a:r>
            <a:r>
              <a:rPr lang="ko-KR" altLang="en-US" sz="1400" u="sng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앱푸시</a:t>
            </a:r>
            <a:r>
              <a:rPr lang="en-US" altLang="ko-KR" sz="1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/SMS / TM</a:t>
            </a:r>
            <a:endParaRPr lang="ko-KR" altLang="en-US" sz="1400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2333348C-7866-452C-855D-03FEF0CB3042}"/>
              </a:ext>
            </a:extLst>
          </p:cNvPr>
          <p:cNvSpPr/>
          <p:nvPr/>
        </p:nvSpPr>
        <p:spPr>
          <a:xfrm>
            <a:off x="5978305" y="4410273"/>
            <a:ext cx="235390" cy="20849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AB8130-1F47-4090-91CC-BF3B10CAA24F}"/>
              </a:ext>
            </a:extLst>
          </p:cNvPr>
          <p:cNvSpPr txBox="1"/>
          <p:nvPr/>
        </p:nvSpPr>
        <p:spPr>
          <a:xfrm>
            <a:off x="8483550" y="3834496"/>
            <a:ext cx="204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세일에 반응하지 않는 고객 </a:t>
            </a:r>
          </a:p>
          <a:p>
            <a:pPr algn="ctr"/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필요시에만 자연 구매</a:t>
            </a:r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B8EE2F-6340-4E20-9D3D-69BBCCDC8220}"/>
              </a:ext>
            </a:extLst>
          </p:cNvPr>
          <p:cNvSpPr txBox="1"/>
          <p:nvPr/>
        </p:nvSpPr>
        <p:spPr>
          <a:xfrm>
            <a:off x="8028883" y="4693632"/>
            <a:ext cx="29923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평상시 구매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이상이지만  </a:t>
            </a:r>
            <a:endParaRPr lang="en-US" altLang="ko-KR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세일기간 구매 없는 고객 </a:t>
            </a:r>
            <a:endParaRPr lang="en-US" altLang="ko-KR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강력한 고객 접촉을 통해 구매 횟수 확대</a:t>
            </a:r>
          </a:p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고객집단은 총 </a:t>
            </a:r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243,032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매출액은 </a:t>
            </a:r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37,181,865,047(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372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</a:t>
            </a:r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</a:t>
            </a:r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75A07BC5-3C66-42EB-AC7C-6BBDD42B67B7}"/>
              </a:ext>
            </a:extLst>
          </p:cNvPr>
          <p:cNvSpPr/>
          <p:nvPr/>
        </p:nvSpPr>
        <p:spPr>
          <a:xfrm>
            <a:off x="9399008" y="4408766"/>
            <a:ext cx="235390" cy="208493"/>
          </a:xfrm>
          <a:prstGeom prst="downArrow">
            <a:avLst/>
          </a:prstGeom>
          <a:solidFill>
            <a:srgbClr val="E713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7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8FCE17-8F8D-4B74-966B-60F62929BF48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Bottom-Up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이탈 고객 판단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BD5E1-0E4E-40E2-A38F-E7972742381B}"/>
              </a:ext>
            </a:extLst>
          </p:cNvPr>
          <p:cNvSpPr txBox="1"/>
          <p:nvPr/>
        </p:nvSpPr>
        <p:spPr>
          <a:xfrm>
            <a:off x="2952546" y="1820486"/>
            <a:ext cx="711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기간에만 구매하는 고객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혜택에 민감하므로 별도 관리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세일에 반응하지 않는 고객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필요시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자연구매하므로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별도 관리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*1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구매하지 않는 고객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자연구매 발생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이탈로 정의하기 어려움</a:t>
            </a:r>
            <a:endParaRPr lang="ko-KR" altLang="en-US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43035-0665-4925-9243-15802CB93060}"/>
              </a:ext>
            </a:extLst>
          </p:cNvPr>
          <p:cNvSpPr/>
          <p:nvPr/>
        </p:nvSpPr>
        <p:spPr>
          <a:xfrm>
            <a:off x="815009" y="3991743"/>
            <a:ext cx="10561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이탈을 </a:t>
            </a:r>
            <a:r>
              <a: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작위적으로 정의하기 보다는 실질적 이탈 파악이 필요</a:t>
            </a:r>
            <a:endParaRPr lang="en-US" altLang="ko-KR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 기반</a:t>
            </a:r>
            <a:r>
              <a:rPr lang="en-US" altLang="ko-KR" sz="2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우수</a:t>
            </a:r>
            <a:r>
              <a:rPr lang="en-US" altLang="ko-KR" sz="2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</a:t>
            </a:r>
            <a:r>
              <a:rPr lang="en-US" altLang="ko-KR" sz="2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이탈위험</a:t>
            </a:r>
            <a:r>
              <a:rPr lang="en-US" altLang="ko-KR" sz="2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고객군을 분류하여 세분화 전략 수립</a:t>
            </a:r>
            <a:endParaRPr lang="en-US" altLang="ko-KR" sz="2400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CDD5ECE-1C36-4721-A51D-9549B1586FAB}"/>
              </a:ext>
            </a:extLst>
          </p:cNvPr>
          <p:cNvSpPr/>
          <p:nvPr/>
        </p:nvSpPr>
        <p:spPr>
          <a:xfrm rot="10800000">
            <a:off x="4954614" y="3171511"/>
            <a:ext cx="2303553" cy="275541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FB761D-659E-427F-9B8D-011E80A61E4B}"/>
              </a:ext>
            </a:extLst>
          </p:cNvPr>
          <p:cNvSpPr/>
          <p:nvPr/>
        </p:nvSpPr>
        <p:spPr>
          <a:xfrm>
            <a:off x="6017542" y="609555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전자상거래법상 폐기대상 고객정보 기준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5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시점 기준 탐색</a:t>
            </a:r>
            <a:endParaRPr lang="en-US" altLang="ko-KR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김형수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비계약업종의 이탈관리전략을 위한 이탈정의 모형 개발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r"/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2011 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한국경영과학회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대한산업공학회 춘계공동학술대회 논문집</a:t>
            </a:r>
            <a:endParaRPr lang="en-US" altLang="ko-KR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1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4F0EC0C-BBAE-46CC-960F-C26DC1A78AFE}"/>
              </a:ext>
            </a:extLst>
          </p:cNvPr>
          <p:cNvSpPr/>
          <p:nvPr/>
        </p:nvSpPr>
        <p:spPr>
          <a:xfrm>
            <a:off x="1998681" y="2064129"/>
            <a:ext cx="2328546" cy="717359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구매패턴 파생변수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08A5-0F6F-4CD2-932F-F7D3C735A9C5}"/>
              </a:ext>
            </a:extLst>
          </p:cNvPr>
          <p:cNvSpPr/>
          <p:nvPr/>
        </p:nvSpPr>
        <p:spPr>
          <a:xfrm>
            <a:off x="5211483" y="2064129"/>
            <a:ext cx="2669512" cy="71735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등급변동 파생변수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E85BD-BF3C-4A24-80D7-BE3D07706234}"/>
              </a:ext>
            </a:extLst>
          </p:cNvPr>
          <p:cNvSpPr/>
          <p:nvPr/>
        </p:nvSpPr>
        <p:spPr>
          <a:xfrm>
            <a:off x="9076794" y="1346770"/>
            <a:ext cx="2217246" cy="717359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  <a:endParaRPr lang="ko-KR" altLang="en-US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0FD067-571A-4C4B-B00B-4618D59B0911}"/>
              </a:ext>
            </a:extLst>
          </p:cNvPr>
          <p:cNvSpPr/>
          <p:nvPr/>
        </p:nvSpPr>
        <p:spPr>
          <a:xfrm>
            <a:off x="9076794" y="2715195"/>
            <a:ext cx="2217246" cy="717359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FCM</a:t>
            </a:r>
            <a:endParaRPr lang="ko-KR" altLang="en-US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F1B5F54-0929-4608-8C9C-C8485DECBA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327227" y="2422809"/>
            <a:ext cx="8842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D81FC4E-EDD9-47B8-BD90-2D03B2768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880995" y="1705450"/>
            <a:ext cx="1195799" cy="7173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7FD92A-0A35-4B82-BEE7-6EA52E87C733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7880995" y="2422809"/>
            <a:ext cx="1195799" cy="65106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DECB40-4712-4B92-9C13-7F6E9A37810F}"/>
              </a:ext>
            </a:extLst>
          </p:cNvPr>
          <p:cNvSpPr/>
          <p:nvPr/>
        </p:nvSpPr>
        <p:spPr>
          <a:xfrm>
            <a:off x="545651" y="1885221"/>
            <a:ext cx="1507252" cy="107517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62FDD6-FE38-4909-AEF8-9176114F6E71}"/>
              </a:ext>
            </a:extLst>
          </p:cNvPr>
          <p:cNvSpPr/>
          <p:nvPr/>
        </p:nvSpPr>
        <p:spPr>
          <a:xfrm>
            <a:off x="1998681" y="4511681"/>
            <a:ext cx="2217246" cy="717359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</a:t>
            </a:r>
            <a:endParaRPr lang="ko-KR" altLang="en-US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4F42C0-8815-4D4A-9AC3-B4419F97B75F}"/>
              </a:ext>
            </a:extLst>
          </p:cNvPr>
          <p:cNvSpPr/>
          <p:nvPr/>
        </p:nvSpPr>
        <p:spPr>
          <a:xfrm>
            <a:off x="9076794" y="4511682"/>
            <a:ext cx="2217246" cy="71735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추천모델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34D182-F046-41B7-BD9B-0B9CB8D6C07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4215927" y="4870359"/>
            <a:ext cx="995556" cy="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60516C7F-EB70-4A0F-B7B7-16587E39A05A}"/>
              </a:ext>
            </a:extLst>
          </p:cNvPr>
          <p:cNvSpPr/>
          <p:nvPr/>
        </p:nvSpPr>
        <p:spPr>
          <a:xfrm>
            <a:off x="545651" y="4332773"/>
            <a:ext cx="1507252" cy="107517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1E86EF-9555-4A06-83D8-CC07A379D9FC}"/>
              </a:ext>
            </a:extLst>
          </p:cNvPr>
          <p:cNvSpPr/>
          <p:nvPr/>
        </p:nvSpPr>
        <p:spPr>
          <a:xfrm>
            <a:off x="5211483" y="4511679"/>
            <a:ext cx="2669512" cy="7173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고객데이터와 융합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5BBE4C-3B86-4D91-B31B-D3639E36E64F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7880995" y="4870359"/>
            <a:ext cx="1195799" cy="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으로 구부러짐 11">
            <a:extLst>
              <a:ext uri="{FF2B5EF4-FFF2-40B4-BE49-F238E27FC236}">
                <a16:creationId xmlns:a16="http://schemas.microsoft.com/office/drawing/2014/main" id="{E86548B9-E9AE-4834-973D-A1B635DC86FF}"/>
              </a:ext>
            </a:extLst>
          </p:cNvPr>
          <p:cNvSpPr/>
          <p:nvPr/>
        </p:nvSpPr>
        <p:spPr>
          <a:xfrm rot="10800000">
            <a:off x="11444439" y="2166728"/>
            <a:ext cx="691237" cy="2504662"/>
          </a:xfrm>
          <a:prstGeom prst="curvedRightArrow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DE6F3F-DAFC-468E-A4C9-155731669448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시나리오 구체화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2639" y="2383975"/>
            <a:ext cx="8398599" cy="11295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24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[ 3 ]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8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32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행태</a:t>
            </a:r>
            <a:r>
              <a:rPr lang="en-US" altLang="ko-KR" sz="32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2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기반 고객 군집분석</a:t>
            </a:r>
            <a:endParaRPr lang="en-US" altLang="ko-KR" sz="2400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640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9E1150-D677-4FCA-A2E1-E896B2EF8D3A}"/>
              </a:ext>
            </a:extLst>
          </p:cNvPr>
          <p:cNvGrpSpPr/>
          <p:nvPr/>
        </p:nvGrpSpPr>
        <p:grpSpPr>
          <a:xfrm>
            <a:off x="65930" y="2708913"/>
            <a:ext cx="12072460" cy="2801359"/>
            <a:chOff x="87979" y="2615766"/>
            <a:chExt cx="12509586" cy="29027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4C3722-AB54-45E7-B774-54984F913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428" y="2619255"/>
              <a:ext cx="4126211" cy="284629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C164CC-6487-410A-A99C-86AB92FD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9" y="2615766"/>
              <a:ext cx="4208114" cy="29027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5C2AF3-2B53-4C7E-9477-98265BCD7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354" y="2629193"/>
              <a:ext cx="4126211" cy="2846293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735D14-E4A2-42A7-AED7-47348B9601D9}"/>
              </a:ext>
            </a:extLst>
          </p:cNvPr>
          <p:cNvSpPr/>
          <p:nvPr/>
        </p:nvSpPr>
        <p:spPr>
          <a:xfrm>
            <a:off x="4875297" y="6039056"/>
            <a:ext cx="7043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2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4점 미만인 경우는 </a:t>
            </a:r>
            <a:r>
              <a:rPr lang="ko-KR" altLang="en-US" sz="12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R이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크게 상관 없으나 </a:t>
            </a:r>
            <a:r>
              <a:rPr lang="ko-KR" altLang="en-US" sz="12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F가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5점이상이 되면서 </a:t>
            </a:r>
            <a:r>
              <a:rPr lang="ko-KR" altLang="en-US" sz="12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R이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높을 수록 </a:t>
            </a:r>
            <a:r>
              <a:rPr lang="ko-KR" altLang="en-US" sz="12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M도</a:t>
            </a:r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함께 높아지는 경향성 발견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70DA-F439-4E60-AFD6-48B69FF1D8CC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구매패턴 파생변수 도출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1D8F19-0623-470D-B59E-6F7C70AB5EF7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구매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(Recency),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빈도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(Frequency),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구매액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(Monetary)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5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분위 등급으로 지수화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영향력이 크므로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0.8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등급으로 규정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0.05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구간으로 재정의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최고등급은 최상위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5%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89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2F249A-64A4-4101-9FEB-8DD81DB89C07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등급변동 파생변수 제작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B2BA4-FA60-4B24-8F79-2110609C436B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비즈니스 관점에서 고객 등급 관리가 최우선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Micro-clustering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위해 등급 변동에 대한 파생변수 정밀 제작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70B6F3-864E-4359-A1AD-6742767FB369}"/>
              </a:ext>
            </a:extLst>
          </p:cNvPr>
          <p:cNvSpPr/>
          <p:nvPr/>
        </p:nvSpPr>
        <p:spPr>
          <a:xfrm>
            <a:off x="2723774" y="2709932"/>
            <a:ext cx="2014332" cy="786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upcnt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등급이 올라간 횟수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D0A23C-4509-4D3A-A920-F9ACF3DEAB73}"/>
              </a:ext>
            </a:extLst>
          </p:cNvPr>
          <p:cNvSpPr/>
          <p:nvPr/>
        </p:nvSpPr>
        <p:spPr>
          <a:xfrm>
            <a:off x="5092600" y="2709932"/>
            <a:ext cx="2014332" cy="786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down_cnt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등급이 내려간 횟수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275FB0-690F-4E72-B0B0-23F24B8ECD71}"/>
              </a:ext>
            </a:extLst>
          </p:cNvPr>
          <p:cNvSpPr/>
          <p:nvPr/>
        </p:nvSpPr>
        <p:spPr>
          <a:xfrm>
            <a:off x="7461426" y="2709932"/>
            <a:ext cx="2014332" cy="786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g_mean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등급의 평균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DC341D-53C4-4AC8-8DD9-1A1643F72A7C}"/>
              </a:ext>
            </a:extLst>
          </p:cNvPr>
          <p:cNvSpPr/>
          <p:nvPr/>
        </p:nvSpPr>
        <p:spPr>
          <a:xfrm>
            <a:off x="1535747" y="3972693"/>
            <a:ext cx="2014332" cy="786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start_grade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시작 등급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B38586-CD0A-4CAB-925E-C618DC133452}"/>
              </a:ext>
            </a:extLst>
          </p:cNvPr>
          <p:cNvSpPr/>
          <p:nvPr/>
        </p:nvSpPr>
        <p:spPr>
          <a:xfrm>
            <a:off x="3904573" y="3972693"/>
            <a:ext cx="2014332" cy="786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end_grade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마지막 등급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3D8E0E-8237-4D42-90DB-989C01286916}"/>
              </a:ext>
            </a:extLst>
          </p:cNvPr>
          <p:cNvSpPr/>
          <p:nvPr/>
        </p:nvSpPr>
        <p:spPr>
          <a:xfrm>
            <a:off x="6273399" y="3972693"/>
            <a:ext cx="2014332" cy="786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grade_sd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등급 변화의 표준편차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5BFEEE-4E73-4BB4-9235-0618195F253A}"/>
              </a:ext>
            </a:extLst>
          </p:cNvPr>
          <p:cNvSpPr/>
          <p:nvPr/>
        </p:nvSpPr>
        <p:spPr>
          <a:xfrm>
            <a:off x="8642225" y="3972692"/>
            <a:ext cx="2014332" cy="786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e_cnt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연속적인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 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등급의 </a:t>
            </a:r>
            <a:r>
              <a:rPr lang="ko-KR" altLang="en-US" sz="14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갯수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16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B996F2-26C0-4FE3-9AAC-97B6CB3AD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18" y="1858616"/>
            <a:ext cx="6676690" cy="4731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8E223-F017-4866-B7B4-40170CDF2652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 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군집 알고리즘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A580D-CC12-4FE0-BD3F-86CB4B1DD681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Elbow Method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설정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확연히 구분되어지는 경향 발견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이상인 경우 유사한 변화패턴 등장하여 군집 수 증가에 대한 실익이 없음 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A84651-9F8E-478A-B946-828E2415A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36" y="4547024"/>
            <a:ext cx="466711" cy="4667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05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47017D-DD12-46BA-817E-68B220FD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76214"/>
            <a:ext cx="2429300" cy="18556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F33F48-E53A-4760-9984-1F3A460B6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288" y="2069153"/>
            <a:ext cx="2430668" cy="18631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5BA213-1AA9-4B49-A900-5063E7C74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437" y="2059400"/>
            <a:ext cx="2451169" cy="1880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2B81AD-1546-4631-A751-9FF911161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369" y="2044613"/>
            <a:ext cx="2427416" cy="18876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0C3B47-869C-415C-B37A-D34BD9846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1105" y="2049186"/>
            <a:ext cx="2453144" cy="1883084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F3A48B6-7682-482C-AFFC-3DD02F0278FF}"/>
              </a:ext>
            </a:extLst>
          </p:cNvPr>
          <p:cNvSpPr/>
          <p:nvPr/>
        </p:nvSpPr>
        <p:spPr>
          <a:xfrm rot="10800000">
            <a:off x="7921843" y="2540740"/>
            <a:ext cx="258609" cy="26741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3CE6B0-601C-45D9-9963-31CFADD4E167}"/>
              </a:ext>
            </a:extLst>
          </p:cNvPr>
          <p:cNvSpPr/>
          <p:nvPr/>
        </p:nvSpPr>
        <p:spPr>
          <a:xfrm>
            <a:off x="7921843" y="2808157"/>
            <a:ext cx="1346513" cy="4680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baseline="0" dirty="0"/>
              <a:t>2</a:t>
            </a:r>
            <a:r>
              <a:rPr lang="ko-KR" altLang="en-US" sz="800" baseline="0" dirty="0"/>
              <a:t>등급에서 시작</a:t>
            </a:r>
            <a:r>
              <a:rPr lang="en-US" altLang="ko-KR" sz="800" dirty="0"/>
              <a:t>, </a:t>
            </a:r>
            <a:r>
              <a:rPr lang="en-US" altLang="ko-KR" sz="8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8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8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8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개월 </a:t>
            </a:r>
            <a:r>
              <a:rPr lang="en-US" altLang="ko-KR" sz="8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~ 6</a:t>
            </a:r>
            <a:r>
              <a:rPr lang="ko-KR" altLang="ko-KR" sz="8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개월 이전대비 단계하락 </a:t>
            </a:r>
            <a:r>
              <a:rPr lang="en-US" altLang="ko-KR" sz="8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800" baseline="0" dirty="0"/>
              <a:t> 이탈</a:t>
            </a:r>
            <a:r>
              <a:rPr lang="ko-KR" altLang="en-US" sz="800" dirty="0"/>
              <a:t> </a:t>
            </a:r>
            <a:br>
              <a:rPr lang="en-US" altLang="ko-KR" sz="800" dirty="0"/>
            </a:br>
            <a:endParaRPr lang="ko-KR" altLang="en-US" sz="800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B869833C-F04A-4057-B600-AE8951ADDA8C}"/>
              </a:ext>
            </a:extLst>
          </p:cNvPr>
          <p:cNvSpPr/>
          <p:nvPr/>
        </p:nvSpPr>
        <p:spPr>
          <a:xfrm>
            <a:off x="10690375" y="3007803"/>
            <a:ext cx="258609" cy="268362"/>
          </a:xfrm>
          <a:prstGeom prst="triangle">
            <a:avLst/>
          </a:prstGeom>
          <a:solidFill>
            <a:srgbClr val="263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910567-0A42-4C0C-8BB9-E30527815E9C}"/>
              </a:ext>
            </a:extLst>
          </p:cNvPr>
          <p:cNvSpPr/>
          <p:nvPr/>
        </p:nvSpPr>
        <p:spPr>
          <a:xfrm>
            <a:off x="10515601" y="3303318"/>
            <a:ext cx="1676400" cy="458192"/>
          </a:xfrm>
          <a:prstGeom prst="rect">
            <a:avLst/>
          </a:prstGeom>
          <a:solidFill>
            <a:srgbClr val="263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/>
              <a:t>RFM </a:t>
            </a:r>
            <a:r>
              <a:rPr lang="ko-KR" altLang="en-US" sz="800" dirty="0"/>
              <a:t>시작 점수가 높은 고객은 등급</a:t>
            </a:r>
            <a:r>
              <a:rPr lang="ko-KR" altLang="en-US" sz="800" baseline="0" dirty="0"/>
              <a:t>의 </a:t>
            </a:r>
            <a:r>
              <a:rPr lang="ko-KR" altLang="en-US" sz="800" dirty="0"/>
              <a:t>변화가 있어도 평균</a:t>
            </a:r>
            <a:r>
              <a:rPr lang="ko-KR" altLang="en-US" sz="800" baseline="0" dirty="0"/>
              <a:t> 등급을 유지하는 우수 그룹</a:t>
            </a:r>
            <a:endParaRPr lang="ko-KR" altLang="en-US" sz="800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DFCDF9C-AEF1-4400-8184-2B571EA030F7}"/>
              </a:ext>
            </a:extLst>
          </p:cNvPr>
          <p:cNvSpPr/>
          <p:nvPr/>
        </p:nvSpPr>
        <p:spPr>
          <a:xfrm>
            <a:off x="5381863" y="2866593"/>
            <a:ext cx="263328" cy="268362"/>
          </a:xfrm>
          <a:prstGeom prst="triangle">
            <a:avLst/>
          </a:prstGeom>
          <a:solidFill>
            <a:srgbClr val="263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DA09F7-326F-4084-B9FD-D7984399FBB8}"/>
              </a:ext>
            </a:extLst>
          </p:cNvPr>
          <p:cNvSpPr/>
          <p:nvPr/>
        </p:nvSpPr>
        <p:spPr>
          <a:xfrm>
            <a:off x="5038807" y="3161162"/>
            <a:ext cx="2011523" cy="485637"/>
          </a:xfrm>
          <a:prstGeom prst="rect">
            <a:avLst/>
          </a:prstGeom>
          <a:solidFill>
            <a:srgbClr val="263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800" dirty="0"/>
              <a:t>높은</a:t>
            </a:r>
            <a:r>
              <a:rPr lang="ko-KR" altLang="en-US" sz="800" baseline="0" dirty="0"/>
              <a:t> </a:t>
            </a:r>
            <a:r>
              <a:rPr lang="ko-KR" altLang="en-US" sz="800" dirty="0"/>
              <a:t>등급</a:t>
            </a:r>
            <a:r>
              <a:rPr lang="ko-KR" altLang="en-US" sz="800" baseline="0" dirty="0"/>
              <a:t> 유지</a:t>
            </a:r>
            <a:r>
              <a:rPr lang="en-US" altLang="ko-KR" sz="800" baseline="0" dirty="0"/>
              <a:t>,</a:t>
            </a:r>
            <a:r>
              <a:rPr lang="en-US" altLang="ko-KR" sz="800" dirty="0"/>
              <a:t> </a:t>
            </a:r>
            <a:r>
              <a:rPr lang="ko-KR" altLang="en-US" sz="800" baseline="0" dirty="0"/>
              <a:t>고객의 </a:t>
            </a:r>
            <a:r>
              <a:rPr lang="en-US" altLang="ko-KR" sz="800" baseline="0" dirty="0"/>
              <a:t>10%</a:t>
            </a:r>
            <a:r>
              <a:rPr lang="ko-KR" altLang="en-US" sz="800" baseline="0" dirty="0"/>
              <a:t>가 매출의 </a:t>
            </a:r>
            <a:r>
              <a:rPr lang="en-US" altLang="ko-KR" sz="800" baseline="0" dirty="0"/>
              <a:t>31%, </a:t>
            </a:r>
            <a:r>
              <a:rPr lang="ko-KR" altLang="en-US" sz="800" baseline="0" dirty="0"/>
              <a:t>구매주기 </a:t>
            </a:r>
            <a:r>
              <a:rPr lang="en-US" altLang="ko-KR" sz="800" baseline="0" dirty="0"/>
              <a:t>5</a:t>
            </a:r>
            <a:r>
              <a:rPr lang="ko-KR" altLang="en-US" sz="800" baseline="0" dirty="0"/>
              <a:t>개월 </a:t>
            </a:r>
            <a:r>
              <a:rPr lang="en-US" altLang="ko-KR" sz="800" baseline="0" dirty="0"/>
              <a:t>~ 7</a:t>
            </a:r>
            <a:r>
              <a:rPr lang="ko-KR" altLang="en-US" sz="800" baseline="0" dirty="0"/>
              <a:t>개월  </a:t>
            </a:r>
            <a:r>
              <a:rPr lang="en-US" altLang="ko-KR" sz="800" baseline="0" dirty="0"/>
              <a:t>-&gt; </a:t>
            </a:r>
            <a:r>
              <a:rPr lang="ko-KR" altLang="en-US" sz="800" baseline="0" dirty="0"/>
              <a:t>이후  비구매시 </a:t>
            </a:r>
            <a:r>
              <a:rPr lang="ko-KR" altLang="en-US" sz="800" baseline="0" dirty="0" err="1"/>
              <a:t>푸시필요</a:t>
            </a:r>
            <a:endParaRPr lang="en-US" altLang="ko-KR" sz="800" baseline="0" dirty="0"/>
          </a:p>
          <a:p>
            <a:pPr algn="l"/>
            <a:endParaRPr lang="ko-KR" altLang="en-US" sz="800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DD7290EC-6F27-492E-8259-CF10E4FDE96E}"/>
              </a:ext>
            </a:extLst>
          </p:cNvPr>
          <p:cNvSpPr/>
          <p:nvPr/>
        </p:nvSpPr>
        <p:spPr>
          <a:xfrm>
            <a:off x="2947503" y="2892765"/>
            <a:ext cx="258609" cy="267418"/>
          </a:xfrm>
          <a:prstGeom prst="triangle">
            <a:avLst/>
          </a:prstGeom>
          <a:solidFill>
            <a:srgbClr val="263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EE1EA8-6DEA-4BDE-86BD-893E1C08D4B7}"/>
              </a:ext>
            </a:extLst>
          </p:cNvPr>
          <p:cNvSpPr/>
          <p:nvPr/>
        </p:nvSpPr>
        <p:spPr>
          <a:xfrm>
            <a:off x="2946698" y="3187336"/>
            <a:ext cx="1705392" cy="469572"/>
          </a:xfrm>
          <a:prstGeom prst="rect">
            <a:avLst/>
          </a:prstGeom>
          <a:solidFill>
            <a:srgbClr val="263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800" dirty="0"/>
              <a:t>최소 </a:t>
            </a:r>
            <a:r>
              <a:rPr lang="en-US" altLang="ko-KR" sz="800" dirty="0"/>
              <a:t>1</a:t>
            </a:r>
            <a:r>
              <a:rPr lang="ko-KR" altLang="en-US" sz="800" dirty="0"/>
              <a:t>년 이전부터 구매등급 </a:t>
            </a:r>
            <a:r>
              <a:rPr lang="ko-KR" altLang="en-US" sz="800" dirty="0" err="1"/>
              <a:t>상승또는</a:t>
            </a:r>
            <a:r>
              <a:rPr lang="ko-KR" altLang="en-US" sz="800" dirty="0"/>
              <a:t> 평균이상 유지</a:t>
            </a:r>
            <a:endParaRPr lang="en-US" altLang="ko-KR" sz="800" dirty="0"/>
          </a:p>
          <a:p>
            <a:pPr algn="l"/>
            <a:r>
              <a:rPr lang="en-US" altLang="ko-KR" sz="800" dirty="0"/>
              <a:t>8.6%</a:t>
            </a:r>
            <a:r>
              <a:rPr lang="en-US" altLang="ko-KR" sz="800" baseline="0" dirty="0"/>
              <a:t> </a:t>
            </a:r>
            <a:r>
              <a:rPr lang="ko-KR" altLang="en-US" sz="800" baseline="0" dirty="0"/>
              <a:t>고객이 매출의 </a:t>
            </a:r>
            <a:r>
              <a:rPr lang="en-US" altLang="ko-KR" sz="800" baseline="0" dirty="0"/>
              <a:t>13.1% </a:t>
            </a:r>
            <a:r>
              <a:rPr lang="ko-KR" altLang="en-US" sz="800" baseline="0" dirty="0"/>
              <a:t>차지</a:t>
            </a:r>
            <a:endParaRPr lang="ko-KR" altLang="en-US" sz="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127523-16DA-4CFB-A8FA-D441F9537BB6}"/>
              </a:ext>
            </a:extLst>
          </p:cNvPr>
          <p:cNvSpPr/>
          <p:nvPr/>
        </p:nvSpPr>
        <p:spPr>
          <a:xfrm>
            <a:off x="242542" y="2386778"/>
            <a:ext cx="1706336" cy="31980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800" dirty="0"/>
              <a:t>최근 </a:t>
            </a:r>
            <a:r>
              <a:rPr lang="en-US" altLang="ko-KR" sz="800" dirty="0"/>
              <a:t>1</a:t>
            </a:r>
            <a:r>
              <a:rPr lang="ko-KR" altLang="en-US" sz="800" dirty="0"/>
              <a:t>년</a:t>
            </a:r>
            <a:r>
              <a:rPr lang="en-US" altLang="ko-KR" sz="800" dirty="0"/>
              <a:t>~ 3</a:t>
            </a:r>
            <a:r>
              <a:rPr lang="ko-KR" altLang="en-US" sz="800" dirty="0"/>
              <a:t>개월 이내 구매 시작</a:t>
            </a:r>
            <a:endParaRPr lang="en-US" altLang="ko-KR" sz="800" dirty="0"/>
          </a:p>
          <a:p>
            <a:pPr algn="l"/>
            <a:r>
              <a:rPr lang="ko-KR" altLang="en-US" sz="800" dirty="0"/>
              <a:t>등급</a:t>
            </a:r>
            <a:r>
              <a:rPr lang="ko-KR" altLang="en-US" sz="800" baseline="0" dirty="0"/>
              <a:t> 상향 목표로 프로모션 필요</a:t>
            </a:r>
            <a:endParaRPr lang="ko-KR" altLang="en-US" sz="800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87CF753-0770-4FB0-A487-A43E7A9D8748}"/>
              </a:ext>
            </a:extLst>
          </p:cNvPr>
          <p:cNvSpPr/>
          <p:nvPr/>
        </p:nvSpPr>
        <p:spPr>
          <a:xfrm>
            <a:off x="799229" y="2738449"/>
            <a:ext cx="258609" cy="26836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BB2878-C541-4594-9678-AD94BB6EB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4612558"/>
            <a:ext cx="2381043" cy="19344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C45339-9443-4999-88AB-1289421896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187" y="4625378"/>
            <a:ext cx="2460223" cy="19414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F10627A-A32F-4A4B-8C58-760E0DC9E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8216" y="4622467"/>
            <a:ext cx="2510072" cy="19327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E4AA98D-CECF-430F-B8A1-104F385C31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211" y="4620855"/>
            <a:ext cx="2550738" cy="19344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D62015-9DC3-4219-B27A-BC11894E4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4982" y="4655521"/>
            <a:ext cx="2589792" cy="1908715"/>
          </a:xfrm>
          <a:prstGeom prst="rect">
            <a:avLst/>
          </a:prstGeom>
        </p:spPr>
      </p:pic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02659138-F5F9-44FE-9FA8-D5642D9057AA}"/>
              </a:ext>
            </a:extLst>
          </p:cNvPr>
          <p:cNvSpPr/>
          <p:nvPr/>
        </p:nvSpPr>
        <p:spPr>
          <a:xfrm rot="10800000">
            <a:off x="3116278" y="5578341"/>
            <a:ext cx="258609" cy="26982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993FC6-0823-42E1-94DD-749F82CEAA62}"/>
              </a:ext>
            </a:extLst>
          </p:cNvPr>
          <p:cNvSpPr/>
          <p:nvPr/>
        </p:nvSpPr>
        <p:spPr>
          <a:xfrm>
            <a:off x="2878892" y="5854373"/>
            <a:ext cx="1580122" cy="4669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800" dirty="0"/>
              <a:t>최근 </a:t>
            </a:r>
            <a:r>
              <a:rPr lang="en-US" altLang="ko-KR" sz="800" dirty="0"/>
              <a:t>1</a:t>
            </a:r>
            <a:r>
              <a:rPr lang="ko-KR" altLang="en-US" sz="800" dirty="0"/>
              <a:t>년</a:t>
            </a:r>
            <a:r>
              <a:rPr lang="en-US" altLang="ko-KR" sz="800" dirty="0"/>
              <a:t>6</a:t>
            </a:r>
            <a:r>
              <a:rPr lang="ko-KR" altLang="en-US" sz="800" dirty="0"/>
              <a:t>개월 </a:t>
            </a:r>
            <a:r>
              <a:rPr lang="en-US" altLang="ko-KR" sz="800" dirty="0"/>
              <a:t>~ 1</a:t>
            </a:r>
            <a:r>
              <a:rPr lang="ko-KR" altLang="en-US" sz="800" dirty="0"/>
              <a:t>년 이내 구매가 없거나</a:t>
            </a:r>
            <a:r>
              <a:rPr lang="en-US" altLang="ko-KR" sz="800" dirty="0"/>
              <a:t>, 4 -&gt; 2 </a:t>
            </a:r>
            <a:r>
              <a:rPr lang="ko-KR" altLang="en-US" sz="800" dirty="0"/>
              <a:t>등급 하락한 그룹 </a:t>
            </a:r>
            <a:r>
              <a:rPr lang="en-US" altLang="ko-KR" sz="800" dirty="0"/>
              <a:t>/ </a:t>
            </a:r>
            <a:r>
              <a:rPr lang="ko-KR" altLang="en-US" sz="800" dirty="0"/>
              <a:t>이탈관리 필요</a:t>
            </a:r>
            <a:br>
              <a:rPr lang="en-US" altLang="ko-KR" sz="800" dirty="0"/>
            </a:br>
            <a:endParaRPr lang="ko-KR" altLang="en-US" sz="800"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6C2C934A-EBA4-4E6D-A2E0-8AF6892512EA}"/>
              </a:ext>
            </a:extLst>
          </p:cNvPr>
          <p:cNvSpPr/>
          <p:nvPr/>
        </p:nvSpPr>
        <p:spPr>
          <a:xfrm rot="10800000">
            <a:off x="564601" y="4655522"/>
            <a:ext cx="258609" cy="26982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B7B93E-3DF1-42E5-A3E2-D23538CB9D4D}"/>
              </a:ext>
            </a:extLst>
          </p:cNvPr>
          <p:cNvSpPr/>
          <p:nvPr/>
        </p:nvSpPr>
        <p:spPr>
          <a:xfrm>
            <a:off x="564600" y="4925350"/>
            <a:ext cx="1346513" cy="3175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/>
              <a:t>RFM</a:t>
            </a:r>
            <a:r>
              <a:rPr lang="en-US" altLang="ko-KR" sz="800" baseline="0" dirty="0"/>
              <a:t> 3 -2 </a:t>
            </a:r>
            <a:r>
              <a:rPr lang="ko-KR" altLang="en-US" sz="800" baseline="0" dirty="0"/>
              <a:t>또는 </a:t>
            </a:r>
            <a:r>
              <a:rPr lang="en-US" altLang="ko-KR" sz="800" baseline="0" dirty="0"/>
              <a:t>3-1 </a:t>
            </a:r>
            <a:r>
              <a:rPr lang="ko-KR" altLang="en-US" sz="800" baseline="0" dirty="0"/>
              <a:t>하락 </a:t>
            </a:r>
            <a:endParaRPr lang="en-US" altLang="ko-KR" sz="800" baseline="0" dirty="0"/>
          </a:p>
          <a:p>
            <a:pPr algn="l"/>
            <a:r>
              <a:rPr lang="ko-KR" altLang="en-US" sz="800" baseline="0" dirty="0"/>
              <a:t>이탈 관리 필요</a:t>
            </a:r>
            <a:br>
              <a:rPr lang="en-US" altLang="ko-KR" sz="800" dirty="0"/>
            </a:br>
            <a:endParaRPr lang="ko-KR" altLang="en-US" sz="800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DB95A2B-9FC6-4714-BBEF-1447B017A5FF}"/>
              </a:ext>
            </a:extLst>
          </p:cNvPr>
          <p:cNvSpPr/>
          <p:nvPr/>
        </p:nvSpPr>
        <p:spPr>
          <a:xfrm rot="10800000">
            <a:off x="5301658" y="4708558"/>
            <a:ext cx="257665" cy="27454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8836A5-E063-4487-A031-E8F8AE2433EF}"/>
              </a:ext>
            </a:extLst>
          </p:cNvPr>
          <p:cNvSpPr/>
          <p:nvPr/>
        </p:nvSpPr>
        <p:spPr>
          <a:xfrm>
            <a:off x="4952790" y="5003335"/>
            <a:ext cx="1788573" cy="4315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800" dirty="0"/>
              <a:t>구매 빈도대비</a:t>
            </a:r>
            <a:r>
              <a:rPr lang="en-US" altLang="ko-KR" sz="800" dirty="0"/>
              <a:t>,</a:t>
            </a:r>
            <a:r>
              <a:rPr lang="ko-KR" altLang="en-US" sz="800" dirty="0"/>
              <a:t>구매금액이 낮은 그룹</a:t>
            </a:r>
            <a:r>
              <a:rPr lang="ko-KR" altLang="en-US" sz="800" baseline="0" dirty="0"/>
              <a:t> 최근</a:t>
            </a:r>
            <a:r>
              <a:rPr lang="en-US" altLang="ko-KR" sz="800" baseline="0" dirty="0"/>
              <a:t>1</a:t>
            </a:r>
            <a:r>
              <a:rPr lang="ko-KR" altLang="en-US" sz="800" baseline="0" dirty="0"/>
              <a:t>년  </a:t>
            </a:r>
            <a:r>
              <a:rPr lang="en-US" altLang="ko-KR" sz="800" baseline="0" dirty="0"/>
              <a:t>6</a:t>
            </a:r>
            <a:r>
              <a:rPr lang="ko-KR" altLang="en-US" sz="800" baseline="0" dirty="0"/>
              <a:t>개월 이내 구매 없는</a:t>
            </a:r>
            <a:endParaRPr lang="en-US" altLang="ko-KR" sz="800" baseline="0" dirty="0"/>
          </a:p>
          <a:p>
            <a:pPr algn="l"/>
            <a:r>
              <a:rPr lang="ko-KR" altLang="en-US" sz="800" baseline="0" dirty="0"/>
              <a:t>이탈 고객이 포함됨 </a:t>
            </a:r>
            <a:endParaRPr lang="ko-KR" altLang="en-US" sz="800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45BA42FB-DD14-4E22-A6CC-C384E277AAC7}"/>
              </a:ext>
            </a:extLst>
          </p:cNvPr>
          <p:cNvSpPr/>
          <p:nvPr/>
        </p:nvSpPr>
        <p:spPr>
          <a:xfrm>
            <a:off x="7831752" y="5624857"/>
            <a:ext cx="263328" cy="273602"/>
          </a:xfrm>
          <a:prstGeom prst="triangle">
            <a:avLst/>
          </a:prstGeom>
          <a:solidFill>
            <a:srgbClr val="263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16B567-0CE4-4365-BF6D-C9FF8098ACCC}"/>
              </a:ext>
            </a:extLst>
          </p:cNvPr>
          <p:cNvSpPr/>
          <p:nvPr/>
        </p:nvSpPr>
        <p:spPr>
          <a:xfrm>
            <a:off x="7835666" y="5915221"/>
            <a:ext cx="1664553" cy="330069"/>
          </a:xfrm>
          <a:prstGeom prst="rect">
            <a:avLst/>
          </a:prstGeom>
          <a:solidFill>
            <a:srgbClr val="263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/>
              <a:t>2</a:t>
            </a:r>
            <a:r>
              <a:rPr lang="ko-KR" altLang="en-US" sz="800" dirty="0"/>
              <a:t>년 </a:t>
            </a:r>
            <a:r>
              <a:rPr lang="en-US" altLang="ko-KR" sz="800" dirty="0"/>
              <a:t>6</a:t>
            </a:r>
            <a:r>
              <a:rPr lang="ko-KR" altLang="en-US" sz="800" dirty="0"/>
              <a:t>개월이내 구매 빈도가 높은 우수 고객</a:t>
            </a:r>
            <a:endParaRPr lang="en-US" altLang="ko-KR" sz="800" baseline="0" dirty="0"/>
          </a:p>
          <a:p>
            <a:pPr algn="l"/>
            <a:endParaRPr lang="ko-KR" altLang="en-US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6B5B6-6459-4ED1-A687-898D217B88EE}"/>
              </a:ext>
            </a:extLst>
          </p:cNvPr>
          <p:cNvSpPr/>
          <p:nvPr/>
        </p:nvSpPr>
        <p:spPr>
          <a:xfrm>
            <a:off x="9833714" y="5434848"/>
            <a:ext cx="2002894" cy="47641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800" dirty="0"/>
              <a:t>최근 </a:t>
            </a:r>
            <a:r>
              <a:rPr lang="en-US" altLang="ko-KR" sz="800" dirty="0"/>
              <a:t>1</a:t>
            </a:r>
            <a:r>
              <a:rPr lang="ko-KR" altLang="en-US" sz="800" dirty="0"/>
              <a:t>년</a:t>
            </a:r>
            <a:r>
              <a:rPr lang="en-US" altLang="ko-KR" sz="800" dirty="0"/>
              <a:t>~ 6</a:t>
            </a:r>
            <a:r>
              <a:rPr lang="ko-KR" altLang="en-US" sz="800" dirty="0"/>
              <a:t>개월 이내 구매를 시작한 고객이나 </a:t>
            </a:r>
            <a:r>
              <a:rPr lang="en-US" altLang="ko-KR" sz="800" dirty="0"/>
              <a:t>/ </a:t>
            </a:r>
            <a:r>
              <a:rPr lang="ko-KR" altLang="en-US" sz="800" dirty="0"/>
              <a:t>구매 </a:t>
            </a:r>
            <a:r>
              <a:rPr lang="ko-KR" altLang="en-US" sz="800" dirty="0" err="1"/>
              <a:t>밸류가</a:t>
            </a:r>
            <a:r>
              <a:rPr lang="ko-KR" altLang="en-US" sz="800" dirty="0"/>
              <a:t> 높아 향후 우수 고객그룹으로 상승이 기대되는 집단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E94039CD-B83C-48C5-A6C7-3EAB0E3BA4EE}"/>
              </a:ext>
            </a:extLst>
          </p:cNvPr>
          <p:cNvSpPr/>
          <p:nvPr/>
        </p:nvSpPr>
        <p:spPr>
          <a:xfrm>
            <a:off x="10710085" y="5971687"/>
            <a:ext cx="257665" cy="273603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9BF36F-22CB-4AA8-A90B-A5FC34A9A283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 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군집 결과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2FCB29-60B8-4E1A-BF5E-6677BC40497B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 우수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고객집단으로 판단되는 총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군집 생성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이탈의 경우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형태가 다른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패턴을 보이므로 세분화 전략 수립 가능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32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AE496DF-F74B-4AA0-9326-8A6819CFCC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8750" y="2057394"/>
          <a:ext cx="10674926" cy="42570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7257">
                  <a:extLst>
                    <a:ext uri="{9D8B030D-6E8A-4147-A177-3AD203B41FA5}">
                      <a16:colId xmlns:a16="http://schemas.microsoft.com/office/drawing/2014/main" val="1795469673"/>
                    </a:ext>
                  </a:extLst>
                </a:gridCol>
                <a:gridCol w="1240133">
                  <a:extLst>
                    <a:ext uri="{9D8B030D-6E8A-4147-A177-3AD203B41FA5}">
                      <a16:colId xmlns:a16="http://schemas.microsoft.com/office/drawing/2014/main" val="4271676169"/>
                    </a:ext>
                  </a:extLst>
                </a:gridCol>
                <a:gridCol w="1649896">
                  <a:extLst>
                    <a:ext uri="{9D8B030D-6E8A-4147-A177-3AD203B41FA5}">
                      <a16:colId xmlns:a16="http://schemas.microsoft.com/office/drawing/2014/main" val="1298980312"/>
                    </a:ext>
                  </a:extLst>
                </a:gridCol>
                <a:gridCol w="1620078">
                  <a:extLst>
                    <a:ext uri="{9D8B030D-6E8A-4147-A177-3AD203B41FA5}">
                      <a16:colId xmlns:a16="http://schemas.microsoft.com/office/drawing/2014/main" val="1263553326"/>
                    </a:ext>
                  </a:extLst>
                </a:gridCol>
                <a:gridCol w="1769165">
                  <a:extLst>
                    <a:ext uri="{9D8B030D-6E8A-4147-A177-3AD203B41FA5}">
                      <a16:colId xmlns:a16="http://schemas.microsoft.com/office/drawing/2014/main" val="412418674"/>
                    </a:ext>
                  </a:extLst>
                </a:gridCol>
                <a:gridCol w="1282148">
                  <a:extLst>
                    <a:ext uri="{9D8B030D-6E8A-4147-A177-3AD203B41FA5}">
                      <a16:colId xmlns:a16="http://schemas.microsoft.com/office/drawing/2014/main" val="1976695066"/>
                    </a:ext>
                  </a:extLst>
                </a:gridCol>
                <a:gridCol w="1206249">
                  <a:extLst>
                    <a:ext uri="{9D8B030D-6E8A-4147-A177-3AD203B41FA5}">
                      <a16:colId xmlns:a16="http://schemas.microsoft.com/office/drawing/2014/main" val="3560691421"/>
                    </a:ext>
                  </a:extLst>
                </a:gridCol>
              </a:tblGrid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</a:t>
                      </a:r>
                      <a:endParaRPr lang="ko-KR" altLang="en-US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군집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고객수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고객비중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매출액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매출비중</a:t>
                      </a:r>
                      <a:endParaRPr lang="ko-KR" altLang="en-US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u="none" strike="noStrike" spc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객단가</a:t>
                      </a:r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ko-KR" altLang="en-US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3688003167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최우수</a:t>
                      </a:r>
                      <a:endParaRPr lang="ko-KR" altLang="en-US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135,980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10.1%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33,584,098,859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31.6%</a:t>
                      </a:r>
                      <a:endParaRPr lang="en-US" altLang="ko-KR" sz="1400" b="0" i="0" u="none" strike="noStrike" spc="0" dirty="0">
                        <a:solidFill>
                          <a:srgbClr val="0070C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246,978 </a:t>
                      </a:r>
                      <a:endParaRPr lang="en-US" altLang="ko-KR" sz="1400" b="0" i="0" u="none" strike="noStrike" spc="0" dirty="0">
                        <a:solidFill>
                          <a:srgbClr val="0070C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100141743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우수고객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121,952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9.1%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15,988,235,081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15.1%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131,103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1737598820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우수가망고객</a:t>
                      </a:r>
                      <a:endParaRPr lang="ko-KR" altLang="en-US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128,360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9.5%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10,510,396,097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9.9%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400" b="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81,882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1841314494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우수고객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115,960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8.6%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13,924,069,474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13.1%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120,076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2886453276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우수고객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144,838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10.8%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9,683,550,105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9.1%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66,858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4097525315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모니터필요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145,479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10.8%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3,376,049,032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3.2%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23,206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817713937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이탈관리필요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135,717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10.1%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2,710,264,495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2.6%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19,970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1636095689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이탈관리필요</a:t>
                      </a:r>
                      <a:endParaRPr lang="ko-KR" altLang="en-US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128,015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9.5%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3,522,036,668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3.3%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27,513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3112397661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이탈관리필요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103,699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7.7%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2,326,535,287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2.2%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22,435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4124348233"/>
                  </a:ext>
                </a:extLst>
              </a:tr>
              <a:tr h="387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이탈고객</a:t>
                      </a:r>
                      <a:endParaRPr lang="ko-KR" altLang="en-US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184,345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13.7%</a:t>
                      </a:r>
                      <a:endParaRPr lang="en-US" altLang="ko-KR" sz="1400" b="0" i="0" u="none" strike="noStrike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spc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10,526,460,160 </a:t>
                      </a:r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spc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9.9%</a:t>
                      </a:r>
                      <a:endParaRPr lang="en-US" altLang="ko-KR" sz="1400" b="0" i="0" u="none" strike="noStrike" spc="0" dirty="0"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spc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400" b="0" u="none" strike="noStrike" spc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57,102 </a:t>
                      </a:r>
                      <a:endParaRPr lang="en-US" altLang="ko-KR" sz="1400" b="0" i="0" u="none" strike="noStrike" spc="0" dirty="0"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25093706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681B27-50FA-4BCC-8801-7FFB7DC3A3C3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 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군집 정량 분석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5B98C-9387-42FC-BA24-1FF97D900B60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등급을 총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분류하여 매출 비중과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객단가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파악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로열티 강화 및 이탈 방지 전략 수립에 활용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40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8144" y="1824884"/>
            <a:ext cx="6452570" cy="35932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514350" lvl="0" indent="-514350" algn="l" defTabSz="1007943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분석의 배경과 데이터 구성</a:t>
            </a:r>
            <a:endParaRPr lang="en-US" altLang="ko-KR" sz="2000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algn="l" defTabSz="1007943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algn="l" defTabSz="1007943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/EDA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분석 과제 구체화</a:t>
            </a:r>
            <a:endParaRPr lang="en-US" altLang="ko-KR" sz="2000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algn="l" defTabSz="1007943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algn="l" defTabSz="1007943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행태</a:t>
            </a: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기반 고객 군집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algn="l" defTabSz="1007943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algn="l" defTabSz="1007943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기반 추천 모델과 성능 검증</a:t>
            </a:r>
            <a:endParaRPr lang="ko-KR" altLang="en-US" sz="2000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algn="l" defTabSz="1007943">
              <a:lnSpc>
                <a:spcPct val="90000"/>
              </a:lnSpc>
              <a:spcBef>
                <a:spcPct val="0"/>
              </a:spcBef>
              <a:buAutoNum type="arabicPeriod"/>
            </a:pP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algn="l" defTabSz="1007943">
              <a:lnSpc>
                <a:spcPct val="90000"/>
              </a:lnSpc>
              <a:spcBef>
                <a:spcPct val="0"/>
              </a:spcBef>
              <a:buAutoNum type="arabicPeriod"/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및 향후 과제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0015" y="987557"/>
            <a:ext cx="5911970" cy="3416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8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1800" b="1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019425" y="1378599"/>
            <a:ext cx="615315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64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78FA45A4-8E30-45C5-96D0-D5988B4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03246"/>
            <a:ext cx="2432969" cy="18629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BC0369D-1237-44F9-A23F-AD51B888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1" y="2093542"/>
            <a:ext cx="2432969" cy="186299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A8D9F40-9902-477B-9859-B1D1F3EA3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70" y="4437762"/>
            <a:ext cx="2432969" cy="1862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84C8EF4-0B2F-4BF9-9034-CBE86956D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2" y="4427823"/>
            <a:ext cx="2432969" cy="18629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5005A3E-FB42-45DF-B3F2-F1E950DE5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100" y="2093542"/>
            <a:ext cx="2432969" cy="18629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D2EEDD-71E1-47C4-B3CE-B6CB6F45A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69" y="4446994"/>
            <a:ext cx="2432969" cy="186299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FBC50F9-051F-4339-B74B-0ED7B1700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22" y="4427352"/>
            <a:ext cx="2432969" cy="186299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102A795-97F9-4424-8EA7-E50E0E96F1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342" y="2103246"/>
            <a:ext cx="2432969" cy="186299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440AA32-5013-434A-BADE-8A5D26D10B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70" y="2093542"/>
            <a:ext cx="2432969" cy="186299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D9C2922-A366-4F77-965B-A2844E5129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17" y="4427352"/>
            <a:ext cx="2432969" cy="1862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34FC5F-85DF-4B7B-9148-EF0058A4C7C3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 </a:t>
            </a: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fuzzy c-means 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39582-8EB9-4B3C-9B22-7E77D53C647A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유사한 군집이 도출되어 신뢰성을 확인함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계산량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(3.26sec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/67hours)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문제로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주요 알고리즘으로 선택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84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F768E-0EA4-45F3-9FB0-854DA5430812}"/>
              </a:ext>
            </a:extLst>
          </p:cNvPr>
          <p:cNvSpPr txBox="1"/>
          <p:nvPr/>
        </p:nvSpPr>
        <p:spPr>
          <a:xfrm>
            <a:off x="1901178" y="1283654"/>
            <a:ext cx="8398599" cy="126650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Who,</a:t>
            </a:r>
          </a:p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When,</a:t>
            </a:r>
          </a:p>
          <a:p>
            <a:pPr defTabSz="1007943">
              <a:lnSpc>
                <a:spcPct val="90000"/>
              </a:lnSpc>
              <a:spcBef>
                <a:spcPct val="0"/>
              </a:spcBef>
            </a:pPr>
            <a:endParaRPr lang="en-US" altLang="ko-KR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F92FD-4E62-4F35-A4E7-D746B70BAB43}"/>
              </a:ext>
            </a:extLst>
          </p:cNvPr>
          <p:cNvSpPr txBox="1"/>
          <p:nvPr/>
        </p:nvSpPr>
        <p:spPr>
          <a:xfrm>
            <a:off x="1894551" y="4157412"/>
            <a:ext cx="8398599" cy="8610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54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37545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2639" y="2383975"/>
            <a:ext cx="8398599" cy="11295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24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[ 4 ]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8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32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기반 군집 알고리즘과 추천 모델</a:t>
            </a:r>
            <a:endParaRPr lang="en-US" altLang="ko-KR" sz="2400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0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1EB3C29F-BBCE-4BE3-B597-50FA523819DC}"/>
              </a:ext>
            </a:extLst>
          </p:cNvPr>
          <p:cNvGrpSpPr/>
          <p:nvPr/>
        </p:nvGrpSpPr>
        <p:grpSpPr>
          <a:xfrm>
            <a:off x="7756656" y="3580001"/>
            <a:ext cx="284844" cy="1853967"/>
            <a:chOff x="7206143" y="2554447"/>
            <a:chExt cx="284844" cy="185396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FFFAE44-9E26-4CF5-87EC-AF26E145C4C2}"/>
                </a:ext>
              </a:extLst>
            </p:cNvPr>
            <p:cNvSpPr/>
            <p:nvPr/>
          </p:nvSpPr>
          <p:spPr>
            <a:xfrm>
              <a:off x="7214150" y="2554447"/>
              <a:ext cx="276837" cy="2768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6B0353C-D0A1-4424-81F1-8B02DC2D13BF}"/>
                </a:ext>
              </a:extLst>
            </p:cNvPr>
            <p:cNvSpPr/>
            <p:nvPr/>
          </p:nvSpPr>
          <p:spPr>
            <a:xfrm>
              <a:off x="7214150" y="2948564"/>
              <a:ext cx="276837" cy="2768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F31C899-D8C8-4047-9941-A975F6E791DF}"/>
                </a:ext>
              </a:extLst>
            </p:cNvPr>
            <p:cNvSpPr/>
            <p:nvPr/>
          </p:nvSpPr>
          <p:spPr>
            <a:xfrm>
              <a:off x="7206143" y="3338486"/>
              <a:ext cx="276837" cy="27683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1F60E1-A819-46E3-99C8-3522866C653C}"/>
                </a:ext>
              </a:extLst>
            </p:cNvPr>
            <p:cNvSpPr/>
            <p:nvPr/>
          </p:nvSpPr>
          <p:spPr>
            <a:xfrm>
              <a:off x="7206143" y="3738439"/>
              <a:ext cx="276837" cy="27683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B7C36E0-B583-46D3-B930-16FBD19BA4C4}"/>
                </a:ext>
              </a:extLst>
            </p:cNvPr>
            <p:cNvSpPr/>
            <p:nvPr/>
          </p:nvSpPr>
          <p:spPr>
            <a:xfrm>
              <a:off x="7206143" y="4131577"/>
              <a:ext cx="276837" cy="2768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F9CBC02-9308-454B-9124-0AD2507EB39F}"/>
              </a:ext>
            </a:extLst>
          </p:cNvPr>
          <p:cNvGrpSpPr/>
          <p:nvPr/>
        </p:nvGrpSpPr>
        <p:grpSpPr>
          <a:xfrm>
            <a:off x="8453945" y="3208755"/>
            <a:ext cx="3079919" cy="2323817"/>
            <a:chOff x="7931430" y="2267091"/>
            <a:chExt cx="3079919" cy="2323817"/>
          </a:xfrm>
        </p:grpSpPr>
        <p:sp>
          <p:nvSpPr>
            <p:cNvPr id="36" name="순서도: 다중 문서 35">
              <a:extLst>
                <a:ext uri="{FF2B5EF4-FFF2-40B4-BE49-F238E27FC236}">
                  <a16:creationId xmlns:a16="http://schemas.microsoft.com/office/drawing/2014/main" id="{92236B95-F4C0-4810-8DE9-731104F52FB1}"/>
                </a:ext>
              </a:extLst>
            </p:cNvPr>
            <p:cNvSpPr/>
            <p:nvPr/>
          </p:nvSpPr>
          <p:spPr>
            <a:xfrm rot="10800000">
              <a:off x="7931430" y="2267091"/>
              <a:ext cx="3079919" cy="2323817"/>
            </a:xfrm>
            <a:prstGeom prst="flowChartMultidocumen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4935EBF-0861-4F47-9078-F5DC7B3E588A}"/>
                </a:ext>
              </a:extLst>
            </p:cNvPr>
            <p:cNvSpPr/>
            <p:nvPr/>
          </p:nvSpPr>
          <p:spPr>
            <a:xfrm>
              <a:off x="8612241" y="3338486"/>
              <a:ext cx="171031" cy="849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4E42B3-2EF0-432A-9210-12402E6589E6}"/>
                </a:ext>
              </a:extLst>
            </p:cNvPr>
            <p:cNvSpPr/>
            <p:nvPr/>
          </p:nvSpPr>
          <p:spPr>
            <a:xfrm>
              <a:off x="9055934" y="3615323"/>
              <a:ext cx="175787" cy="5723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3471AF2-D1EA-43C0-825B-D3E478E0E1F7}"/>
                </a:ext>
              </a:extLst>
            </p:cNvPr>
            <p:cNvSpPr/>
            <p:nvPr/>
          </p:nvSpPr>
          <p:spPr>
            <a:xfrm>
              <a:off x="9504382" y="2554447"/>
              <a:ext cx="167781" cy="16331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BA1BC0A-C738-4D7E-9082-D2F0C17283D0}"/>
                </a:ext>
              </a:extLst>
            </p:cNvPr>
            <p:cNvSpPr/>
            <p:nvPr/>
          </p:nvSpPr>
          <p:spPr>
            <a:xfrm>
              <a:off x="9944823" y="3095538"/>
              <a:ext cx="167781" cy="10920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E76C8D-4A9F-49D3-8F3B-3991FAE5AD9C}"/>
                </a:ext>
              </a:extLst>
            </p:cNvPr>
            <p:cNvSpPr/>
            <p:nvPr/>
          </p:nvSpPr>
          <p:spPr>
            <a:xfrm>
              <a:off x="10385264" y="2634143"/>
              <a:ext cx="167780" cy="15534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299D756-D9B4-49B1-A1E0-9444C44667CA}"/>
              </a:ext>
            </a:extLst>
          </p:cNvPr>
          <p:cNvSpPr/>
          <p:nvPr/>
        </p:nvSpPr>
        <p:spPr>
          <a:xfrm>
            <a:off x="515000" y="2480885"/>
            <a:ext cx="43123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C00000001 -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OILS OF LIFE EYE , WHITE/M F/MIST RENO . 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B97211-6CA2-4A0A-A2E3-84E86AB7DADD}"/>
              </a:ext>
            </a:extLst>
          </p:cNvPr>
          <p:cNvSpPr/>
          <p:nvPr/>
        </p:nvSpPr>
        <p:spPr>
          <a:xfrm>
            <a:off x="515000" y="2773929"/>
            <a:ext cx="72106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C00000002 -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LARGE BOX-PINK , V/YARD PEACH B/SCRUB , WM B/L 400 RENO , VINEYARD PEACH B/L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63779A-FC76-4388-A9C4-A31269CF4192}"/>
              </a:ext>
            </a:extLst>
          </p:cNvPr>
          <p:cNvSpPr/>
          <p:nvPr/>
        </p:nvSpPr>
        <p:spPr>
          <a:xfrm>
            <a:off x="515000" y="3066973"/>
            <a:ext cx="46233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C00000003 -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AMH H/CREAM 30 , GINGER SHAMPOO 400ML .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6E7311-1998-496F-90B4-2137173EA8C3}"/>
              </a:ext>
            </a:extLst>
          </p:cNvPr>
          <p:cNvSpPr/>
          <p:nvPr/>
        </p:nvSpPr>
        <p:spPr>
          <a:xfrm>
            <a:off x="515000" y="3376681"/>
            <a:ext cx="61510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C00000004 -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MEDIUM BOX-YELLOW(N) ,</a:t>
            </a:r>
            <a:r>
              <a:rPr lang="nn-NO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MORINGA MILK B/L NEW , MORINGA S/GEL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8433825-0F5D-4868-9452-B40060E43BE4}"/>
              </a:ext>
            </a:extLst>
          </p:cNvPr>
          <p:cNvSpPr/>
          <p:nvPr/>
        </p:nvSpPr>
        <p:spPr>
          <a:xfrm>
            <a:off x="514999" y="3678826"/>
            <a:ext cx="51411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C00000005 - </a:t>
            </a:r>
            <a:r>
              <a:rPr lang="fr-FR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WM LEAU B/L 250 , WM LEAU MIST ,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WM LEAU S/G 250</a:t>
            </a:r>
            <a:r>
              <a:rPr lang="fr-FR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8CEAB1-DA83-49AB-B80E-B538B49418B2}"/>
              </a:ext>
            </a:extLst>
          </p:cNvPr>
          <p:cNvSpPr/>
          <p:nvPr/>
        </p:nvSpPr>
        <p:spPr>
          <a:xfrm>
            <a:off x="514998" y="3975528"/>
            <a:ext cx="57775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C00000006 -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B/BERRY S/GEL NEW , BATH GLOVE-GREEN , DETANGLING COMB  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DDECA6-24AC-4BA0-B592-46532A8A01EB}"/>
              </a:ext>
            </a:extLst>
          </p:cNvPr>
          <p:cNvSpPr/>
          <p:nvPr/>
        </p:nvSpPr>
        <p:spPr>
          <a:xfrm>
            <a:off x="2998182" y="5199441"/>
            <a:ext cx="4683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. .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4D03EA-2D1B-4779-92A1-A2C3340EFEBA}"/>
              </a:ext>
            </a:extLst>
          </p:cNvPr>
          <p:cNvSpPr/>
          <p:nvPr/>
        </p:nvSpPr>
        <p:spPr>
          <a:xfrm>
            <a:off x="514999" y="5669357"/>
            <a:ext cx="38892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C01344296 -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LARGE BOX-PINK , WM B/L 250 RENO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974CB3-F515-443B-954C-1F0836E7EAD3}"/>
              </a:ext>
            </a:extLst>
          </p:cNvPr>
          <p:cNvSpPr/>
          <p:nvPr/>
        </p:nvSpPr>
        <p:spPr>
          <a:xfrm>
            <a:off x="514998" y="5966059"/>
            <a:ext cx="59458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C01344297 -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 MEDIUM-BOX PINK , P/G BODY PUREE NEW , TEA TREE OIL NEW .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F8CA5-FB8E-47C4-862F-32D08F5ED42B}"/>
              </a:ext>
            </a:extLst>
          </p:cNvPr>
          <p:cNvSpPr/>
          <p:nvPr/>
        </p:nvSpPr>
        <p:spPr>
          <a:xfrm>
            <a:off x="514998" y="4274540"/>
            <a:ext cx="26468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C00000007 -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WM B/L 400 RENO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1296C9-7DBA-4BF4-9FDC-6A5F53FC6F02}"/>
              </a:ext>
            </a:extLst>
          </p:cNvPr>
          <p:cNvSpPr/>
          <p:nvPr/>
        </p:nvSpPr>
        <p:spPr>
          <a:xfrm>
            <a:off x="514997" y="4571242"/>
            <a:ext cx="60083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C00000008 -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DOY CONCENTRATE 30 , DOY CONCENTRATE 50 , MINI BOX-YELLOW 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5A75A1B-8962-400B-ABAB-854ABF8D760E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8041500" y="3718420"/>
            <a:ext cx="342209" cy="55013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BE82A42-FE4E-44EC-A201-EE30579ECB91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8041500" y="4112537"/>
            <a:ext cx="359555" cy="31204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BF2DD63-C741-4AFF-90AF-E35ECDDC99D8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8033493" y="4502459"/>
            <a:ext cx="380153" cy="662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C940840-0942-4E65-89B2-97A9C62B8AF2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8033493" y="4647692"/>
            <a:ext cx="350216" cy="25472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EE94FA5-C3EF-4F42-81B8-AE0107369F3F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8033493" y="4753962"/>
            <a:ext cx="350216" cy="5415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41507BB-617E-4993-BE2D-B846410E157E}"/>
              </a:ext>
            </a:extLst>
          </p:cNvPr>
          <p:cNvSpPr/>
          <p:nvPr/>
        </p:nvSpPr>
        <p:spPr>
          <a:xfrm>
            <a:off x="1798681" y="2496322"/>
            <a:ext cx="1191774" cy="26021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C01ECF7-DF14-4FDE-88BB-95FF4B78BF30}"/>
              </a:ext>
            </a:extLst>
          </p:cNvPr>
          <p:cNvSpPr/>
          <p:nvPr/>
        </p:nvSpPr>
        <p:spPr>
          <a:xfrm>
            <a:off x="3046961" y="5712666"/>
            <a:ext cx="1227897" cy="249867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C881E-973D-4F76-AF1B-CCE13523AB77}"/>
              </a:ext>
            </a:extLst>
          </p:cNvPr>
          <p:cNvSpPr/>
          <p:nvPr/>
        </p:nvSpPr>
        <p:spPr>
          <a:xfrm>
            <a:off x="3123397" y="3710420"/>
            <a:ext cx="1014791" cy="249867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12653AE-2E5B-44D1-8404-EE542D48A28C}"/>
              </a:ext>
            </a:extLst>
          </p:cNvPr>
          <p:cNvSpPr/>
          <p:nvPr/>
        </p:nvSpPr>
        <p:spPr>
          <a:xfrm>
            <a:off x="3411133" y="4611134"/>
            <a:ext cx="1570560" cy="249867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F42A7BD-E1DA-4C25-9B1F-6AFC80971E94}"/>
              </a:ext>
            </a:extLst>
          </p:cNvPr>
          <p:cNvSpPr/>
          <p:nvPr/>
        </p:nvSpPr>
        <p:spPr>
          <a:xfrm>
            <a:off x="1793663" y="4298918"/>
            <a:ext cx="1196792" cy="249867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2D8EA49-CCC3-47DD-990B-51475A79141A}"/>
              </a:ext>
            </a:extLst>
          </p:cNvPr>
          <p:cNvSpPr/>
          <p:nvPr/>
        </p:nvSpPr>
        <p:spPr>
          <a:xfrm>
            <a:off x="1774721" y="3406716"/>
            <a:ext cx="1674185" cy="249867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49EA9CE-B0AB-4669-BED5-D8BA3B2E0518}"/>
              </a:ext>
            </a:extLst>
          </p:cNvPr>
          <p:cNvSpPr/>
          <p:nvPr/>
        </p:nvSpPr>
        <p:spPr>
          <a:xfrm>
            <a:off x="1799641" y="5997409"/>
            <a:ext cx="1546082" cy="24986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66F7B7-0107-462B-8251-6B836DD7DC18}"/>
              </a:ext>
            </a:extLst>
          </p:cNvPr>
          <p:cNvSpPr/>
          <p:nvPr/>
        </p:nvSpPr>
        <p:spPr>
          <a:xfrm>
            <a:off x="4688552" y="4010384"/>
            <a:ext cx="1399648" cy="24986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97E152-D4B1-4D0E-96A9-3C9EF346E08F}"/>
              </a:ext>
            </a:extLst>
          </p:cNvPr>
          <p:cNvSpPr/>
          <p:nvPr/>
        </p:nvSpPr>
        <p:spPr>
          <a:xfrm>
            <a:off x="3055602" y="3101435"/>
            <a:ext cx="1777181" cy="24986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6B6D818-FFA0-45A7-A6A4-8B8A27B3C652}"/>
              </a:ext>
            </a:extLst>
          </p:cNvPr>
          <p:cNvSpPr/>
          <p:nvPr/>
        </p:nvSpPr>
        <p:spPr>
          <a:xfrm>
            <a:off x="4969793" y="6003506"/>
            <a:ext cx="1324072" cy="24986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F77FF50-A970-4420-800F-ABBB39552949}"/>
              </a:ext>
            </a:extLst>
          </p:cNvPr>
          <p:cNvCxnSpPr>
            <a:cxnSpLocks/>
            <a:stCxn id="94" idx="3"/>
            <a:endCxn id="28" idx="2"/>
          </p:cNvCxnSpPr>
          <p:nvPr/>
        </p:nvCxnSpPr>
        <p:spPr>
          <a:xfrm>
            <a:off x="2990455" y="2626427"/>
            <a:ext cx="4774208" cy="1091993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0894C878-19DB-4F95-9A0B-742240F0C2DF}"/>
              </a:ext>
            </a:extLst>
          </p:cNvPr>
          <p:cNvCxnSpPr>
            <a:cxnSpLocks/>
            <a:stCxn id="96" idx="3"/>
            <a:endCxn id="28" idx="2"/>
          </p:cNvCxnSpPr>
          <p:nvPr/>
        </p:nvCxnSpPr>
        <p:spPr>
          <a:xfrm flipV="1">
            <a:off x="4274858" y="3718420"/>
            <a:ext cx="3489805" cy="211918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F66571DA-CB23-4638-A060-5996907DF782}"/>
              </a:ext>
            </a:extLst>
          </p:cNvPr>
          <p:cNvCxnSpPr>
            <a:cxnSpLocks/>
            <a:stCxn id="103" idx="3"/>
            <a:endCxn id="31" idx="2"/>
          </p:cNvCxnSpPr>
          <p:nvPr/>
        </p:nvCxnSpPr>
        <p:spPr>
          <a:xfrm>
            <a:off x="4832783" y="3226369"/>
            <a:ext cx="2923873" cy="1676043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7F4E592-C74B-4599-A749-8898E8502092}"/>
              </a:ext>
            </a:extLst>
          </p:cNvPr>
          <p:cNvCxnSpPr>
            <a:cxnSpLocks/>
            <a:stCxn id="104" idx="3"/>
            <a:endCxn id="31" idx="2"/>
          </p:cNvCxnSpPr>
          <p:nvPr/>
        </p:nvCxnSpPr>
        <p:spPr>
          <a:xfrm flipV="1">
            <a:off x="6293865" y="4902412"/>
            <a:ext cx="1462791" cy="1226028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5FA90B2-9C22-4923-A826-9FFB65361DB3}"/>
              </a:ext>
            </a:extLst>
          </p:cNvPr>
          <p:cNvCxnSpPr>
            <a:cxnSpLocks/>
            <a:stCxn id="100" idx="3"/>
            <a:endCxn id="30" idx="2"/>
          </p:cNvCxnSpPr>
          <p:nvPr/>
        </p:nvCxnSpPr>
        <p:spPr>
          <a:xfrm>
            <a:off x="3448906" y="3531650"/>
            <a:ext cx="4307750" cy="970809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324C1EE-9D64-464E-A521-3A10C5C61346}"/>
              </a:ext>
            </a:extLst>
          </p:cNvPr>
          <p:cNvCxnSpPr>
            <a:cxnSpLocks/>
            <a:stCxn id="99" idx="3"/>
            <a:endCxn id="30" idx="2"/>
          </p:cNvCxnSpPr>
          <p:nvPr/>
        </p:nvCxnSpPr>
        <p:spPr>
          <a:xfrm>
            <a:off x="2990455" y="4423852"/>
            <a:ext cx="4766201" cy="78607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EBA25CEC-F726-4672-98D4-5F186871C91E}"/>
              </a:ext>
            </a:extLst>
          </p:cNvPr>
          <p:cNvCxnSpPr>
            <a:cxnSpLocks/>
            <a:stCxn id="102" idx="3"/>
            <a:endCxn id="29" idx="2"/>
          </p:cNvCxnSpPr>
          <p:nvPr/>
        </p:nvCxnSpPr>
        <p:spPr>
          <a:xfrm flipV="1">
            <a:off x="6088200" y="4112537"/>
            <a:ext cx="1676463" cy="22781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DA69AEE-16A6-4684-A1D4-63EA7613DAE4}"/>
              </a:ext>
            </a:extLst>
          </p:cNvPr>
          <p:cNvCxnSpPr>
            <a:cxnSpLocks/>
            <a:stCxn id="101" idx="3"/>
            <a:endCxn id="29" idx="2"/>
          </p:cNvCxnSpPr>
          <p:nvPr/>
        </p:nvCxnSpPr>
        <p:spPr>
          <a:xfrm flipV="1">
            <a:off x="3345723" y="4112537"/>
            <a:ext cx="4418940" cy="2009806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2F7FB9C-7FC1-4FA7-B2DE-D021307082F7}"/>
              </a:ext>
            </a:extLst>
          </p:cNvPr>
          <p:cNvCxnSpPr>
            <a:cxnSpLocks/>
            <a:stCxn id="97" idx="3"/>
            <a:endCxn id="32" idx="2"/>
          </p:cNvCxnSpPr>
          <p:nvPr/>
        </p:nvCxnSpPr>
        <p:spPr>
          <a:xfrm>
            <a:off x="4138188" y="3835354"/>
            <a:ext cx="3618468" cy="1460196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1C213287-09CC-429E-ABB8-4603048B1366}"/>
              </a:ext>
            </a:extLst>
          </p:cNvPr>
          <p:cNvCxnSpPr>
            <a:cxnSpLocks/>
            <a:stCxn id="98" idx="3"/>
            <a:endCxn id="32" idx="2"/>
          </p:cNvCxnSpPr>
          <p:nvPr/>
        </p:nvCxnSpPr>
        <p:spPr>
          <a:xfrm>
            <a:off x="4981693" y="4736068"/>
            <a:ext cx="2774963" cy="559482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36D6466-E97C-4C15-A9BE-D7650471AB8D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상품별 고객 군집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65CF76-56D0-461F-A58F-F8FDAE6C2108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품목에 대한 확률분포인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토픽모형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마이크로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토픽에서만 특별히 확률이 큰 상품을 주요 상품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521829F-6644-4923-AF17-8873FF367801}"/>
              </a:ext>
            </a:extLst>
          </p:cNvPr>
          <p:cNvSpPr txBox="1"/>
          <p:nvPr/>
        </p:nvSpPr>
        <p:spPr>
          <a:xfrm>
            <a:off x="692534" y="6320998"/>
            <a:ext cx="11363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토픽에서 상품의 확률을 쇼핑 자료 전체에서 해당 상품이 차지하는 비율로 나눈 값 기준</a:t>
            </a:r>
            <a:endParaRPr lang="en-US" altLang="ko-KR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김용대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토픽모형을 이용한 빅데이터 기반 마이크로 </a:t>
            </a:r>
            <a:r>
              <a:rPr lang="ko-KR" altLang="en-US" sz="14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방법론 연구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494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29BACB-9883-4267-8FA4-DB93545F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99" y="1959317"/>
            <a:ext cx="8317339" cy="436483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528CCA9-0A6F-47F1-987D-ED2810A0A363}"/>
              </a:ext>
            </a:extLst>
          </p:cNvPr>
          <p:cNvSpPr/>
          <p:nvPr/>
        </p:nvSpPr>
        <p:spPr>
          <a:xfrm>
            <a:off x="3672796" y="3019918"/>
            <a:ext cx="624613" cy="206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F6414D5-B171-43A9-A79B-75C9B8D6403F}"/>
              </a:ext>
            </a:extLst>
          </p:cNvPr>
          <p:cNvSpPr/>
          <p:nvPr/>
        </p:nvSpPr>
        <p:spPr>
          <a:xfrm>
            <a:off x="3672796" y="4771883"/>
            <a:ext cx="624613" cy="206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31960A1-9A42-4943-AC3F-26967BDFA178}"/>
              </a:ext>
            </a:extLst>
          </p:cNvPr>
          <p:cNvSpPr/>
          <p:nvPr/>
        </p:nvSpPr>
        <p:spPr>
          <a:xfrm>
            <a:off x="6662420" y="3509763"/>
            <a:ext cx="624613" cy="9633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487893-804A-4841-920E-8E2E085AB8DF}"/>
              </a:ext>
            </a:extLst>
          </p:cNvPr>
          <p:cNvSpPr/>
          <p:nvPr/>
        </p:nvSpPr>
        <p:spPr>
          <a:xfrm>
            <a:off x="8015039" y="2113467"/>
            <a:ext cx="731012" cy="172930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7DDCB8-74A0-4CB7-8785-5A5795744342}"/>
              </a:ext>
            </a:extLst>
          </p:cNvPr>
          <p:cNvSpPr/>
          <p:nvPr/>
        </p:nvSpPr>
        <p:spPr>
          <a:xfrm>
            <a:off x="9309548" y="4276761"/>
            <a:ext cx="624613" cy="206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A91663B-6D98-41F7-87F9-66A954294DFC}"/>
              </a:ext>
            </a:extLst>
          </p:cNvPr>
          <p:cNvSpPr/>
          <p:nvPr/>
        </p:nvSpPr>
        <p:spPr>
          <a:xfrm>
            <a:off x="9362869" y="5315691"/>
            <a:ext cx="624613" cy="206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161AFF-A757-44AF-AE89-477A682DAE8C}"/>
              </a:ext>
            </a:extLst>
          </p:cNvPr>
          <p:cNvSpPr/>
          <p:nvPr/>
        </p:nvSpPr>
        <p:spPr>
          <a:xfrm>
            <a:off x="2579020" y="6323567"/>
            <a:ext cx="1602832" cy="247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Sample </a:t>
            </a:r>
            <a:r>
              <a:rPr lang="ko-KR" altLang="en-US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선호 그룹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E6B4DA-574B-4718-A621-E1523F811BC6}"/>
              </a:ext>
            </a:extLst>
          </p:cNvPr>
          <p:cNvSpPr/>
          <p:nvPr/>
        </p:nvSpPr>
        <p:spPr>
          <a:xfrm>
            <a:off x="4181852" y="6322988"/>
            <a:ext cx="1605743" cy="247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Small</a:t>
            </a:r>
            <a:r>
              <a:rPr lang="ko-KR" altLang="en-US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</a:t>
            </a:r>
            <a:r>
              <a:rPr lang="ko-KR" altLang="en-US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E929A2-C6D1-4A00-9E11-91109F15AB27}"/>
              </a:ext>
            </a:extLst>
          </p:cNvPr>
          <p:cNvSpPr/>
          <p:nvPr/>
        </p:nvSpPr>
        <p:spPr>
          <a:xfrm>
            <a:off x="5849086" y="6322988"/>
            <a:ext cx="1019164" cy="247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Hair</a:t>
            </a:r>
            <a:r>
              <a:rPr lang="ko-KR" altLang="en-US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그룹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51C20A-67C9-416C-868A-304AB8AA4ADB}"/>
              </a:ext>
            </a:extLst>
          </p:cNvPr>
          <p:cNvSpPr/>
          <p:nvPr/>
        </p:nvSpPr>
        <p:spPr>
          <a:xfrm>
            <a:off x="7143836" y="6322988"/>
            <a:ext cx="1674677" cy="247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Skin</a:t>
            </a:r>
            <a:r>
              <a:rPr lang="ko-KR" altLang="en-US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1" dirty="0" err="1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MakeUp</a:t>
            </a:r>
            <a:r>
              <a:rPr lang="ko-KR" altLang="en-US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그룹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CBE653-3283-4296-881C-FE34D65648A9}"/>
              </a:ext>
            </a:extLst>
          </p:cNvPr>
          <p:cNvSpPr/>
          <p:nvPr/>
        </p:nvSpPr>
        <p:spPr>
          <a:xfrm>
            <a:off x="8764979" y="6314061"/>
            <a:ext cx="1524525" cy="247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Body - Gift</a:t>
            </a:r>
            <a:r>
              <a:rPr lang="ko-KR" altLang="en-US" sz="13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6C3FEB-9E3A-496D-97BF-BEC0333BB703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 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C67E4F-E21B-4C06-B9A2-2C72011F4543}"/>
              </a:ext>
            </a:extLst>
          </p:cNvPr>
          <p:cNvSpPr txBox="1"/>
          <p:nvPr/>
        </p:nvSpPr>
        <p:spPr>
          <a:xfrm>
            <a:off x="418074" y="1277447"/>
            <a:ext cx="1136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뚜렷이 구분되는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가지의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상품군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그룹을 비즈니스 관점에서 재정의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12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1" grpId="0" animBg="1"/>
      <p:bldP spid="12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D37A6E7-35C3-4EBB-802D-06877B8D0F8B}"/>
              </a:ext>
            </a:extLst>
          </p:cNvPr>
          <p:cNvCxnSpPr>
            <a:cxnSpLocks/>
          </p:cNvCxnSpPr>
          <p:nvPr/>
        </p:nvCxnSpPr>
        <p:spPr>
          <a:xfrm>
            <a:off x="9058276" y="4528253"/>
            <a:ext cx="2090484" cy="108928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65F240C-8508-4BA1-B592-62314F95A79F}"/>
              </a:ext>
            </a:extLst>
          </p:cNvPr>
          <p:cNvCxnSpPr>
            <a:cxnSpLocks/>
          </p:cNvCxnSpPr>
          <p:nvPr/>
        </p:nvCxnSpPr>
        <p:spPr>
          <a:xfrm>
            <a:off x="5853742" y="4528253"/>
            <a:ext cx="0" cy="101383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2F11655-88A5-4DD1-A0A8-3A4E250F50A4}"/>
              </a:ext>
            </a:extLst>
          </p:cNvPr>
          <p:cNvCxnSpPr>
            <a:cxnSpLocks/>
          </p:cNvCxnSpPr>
          <p:nvPr/>
        </p:nvCxnSpPr>
        <p:spPr>
          <a:xfrm flipH="1">
            <a:off x="3184300" y="4528253"/>
            <a:ext cx="1327413" cy="10408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2FA7070-3A65-4C9E-9711-4F9D9094A2FF}"/>
              </a:ext>
            </a:extLst>
          </p:cNvPr>
          <p:cNvCxnSpPr>
            <a:cxnSpLocks/>
          </p:cNvCxnSpPr>
          <p:nvPr/>
        </p:nvCxnSpPr>
        <p:spPr>
          <a:xfrm>
            <a:off x="7536656" y="4499176"/>
            <a:ext cx="1393032" cy="106989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18AFCA6-B1CD-4551-9FCA-A4517BE17576}"/>
              </a:ext>
            </a:extLst>
          </p:cNvPr>
          <p:cNvCxnSpPr>
            <a:cxnSpLocks/>
          </p:cNvCxnSpPr>
          <p:nvPr/>
        </p:nvCxnSpPr>
        <p:spPr>
          <a:xfrm flipH="1">
            <a:off x="4586711" y="4470349"/>
            <a:ext cx="531360" cy="103869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D6D7495-EAEC-4691-82B9-85F11DD52C12}"/>
              </a:ext>
            </a:extLst>
          </p:cNvPr>
          <p:cNvCxnSpPr>
            <a:cxnSpLocks/>
          </p:cNvCxnSpPr>
          <p:nvPr/>
        </p:nvCxnSpPr>
        <p:spPr>
          <a:xfrm>
            <a:off x="6180486" y="4575857"/>
            <a:ext cx="157773" cy="104167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54596CC-983D-4B2D-8BAD-DBDFE47930D9}"/>
              </a:ext>
            </a:extLst>
          </p:cNvPr>
          <p:cNvCxnSpPr>
            <a:cxnSpLocks/>
          </p:cNvCxnSpPr>
          <p:nvPr/>
        </p:nvCxnSpPr>
        <p:spPr>
          <a:xfrm flipH="1">
            <a:off x="1060790" y="4475504"/>
            <a:ext cx="2218191" cy="109356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E0246A3-266C-49DD-B7B8-6DA226F064C6}"/>
              </a:ext>
            </a:extLst>
          </p:cNvPr>
          <p:cNvCxnSpPr>
            <a:cxnSpLocks/>
          </p:cNvCxnSpPr>
          <p:nvPr/>
        </p:nvCxnSpPr>
        <p:spPr>
          <a:xfrm flipH="1">
            <a:off x="2089236" y="4527857"/>
            <a:ext cx="1847105" cy="11129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AE0737F-A2AA-480E-9F75-6CCB8D9E0688}"/>
              </a:ext>
            </a:extLst>
          </p:cNvPr>
          <p:cNvCxnSpPr>
            <a:cxnSpLocks/>
          </p:cNvCxnSpPr>
          <p:nvPr/>
        </p:nvCxnSpPr>
        <p:spPr>
          <a:xfrm flipH="1">
            <a:off x="1636162" y="4513604"/>
            <a:ext cx="1944890" cy="109670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6C0070D-462B-47AB-BD5B-131410668AB7}"/>
              </a:ext>
            </a:extLst>
          </p:cNvPr>
          <p:cNvCxnSpPr>
            <a:cxnSpLocks/>
          </p:cNvCxnSpPr>
          <p:nvPr/>
        </p:nvCxnSpPr>
        <p:spPr>
          <a:xfrm flipH="1">
            <a:off x="2785580" y="4575857"/>
            <a:ext cx="1370032" cy="96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8A48E02-80F6-4909-8A07-64B3567DFF70}"/>
              </a:ext>
            </a:extLst>
          </p:cNvPr>
          <p:cNvCxnSpPr>
            <a:cxnSpLocks/>
          </p:cNvCxnSpPr>
          <p:nvPr/>
        </p:nvCxnSpPr>
        <p:spPr>
          <a:xfrm flipH="1">
            <a:off x="3675469" y="4507635"/>
            <a:ext cx="1033649" cy="107469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C05ACDF-36DC-4A9D-A2F0-187E78FE3AD6}"/>
              </a:ext>
            </a:extLst>
          </p:cNvPr>
          <p:cNvCxnSpPr>
            <a:cxnSpLocks/>
          </p:cNvCxnSpPr>
          <p:nvPr/>
        </p:nvCxnSpPr>
        <p:spPr>
          <a:xfrm flipH="1">
            <a:off x="4106568" y="4501269"/>
            <a:ext cx="779332" cy="10471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94A689E-78BA-4019-93FA-D31D97E011B6}"/>
              </a:ext>
            </a:extLst>
          </p:cNvPr>
          <p:cNvCxnSpPr>
            <a:cxnSpLocks/>
          </p:cNvCxnSpPr>
          <p:nvPr/>
        </p:nvCxnSpPr>
        <p:spPr>
          <a:xfrm flipH="1">
            <a:off x="5016850" y="4620497"/>
            <a:ext cx="322450" cy="94044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4BB2546-C046-4981-9C43-E3A15541982F}"/>
              </a:ext>
            </a:extLst>
          </p:cNvPr>
          <p:cNvCxnSpPr>
            <a:cxnSpLocks/>
          </p:cNvCxnSpPr>
          <p:nvPr/>
        </p:nvCxnSpPr>
        <p:spPr>
          <a:xfrm flipH="1">
            <a:off x="5419128" y="4582329"/>
            <a:ext cx="127749" cy="99423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94C0B2E3-2C99-4A10-B518-4255D5A1267A}"/>
              </a:ext>
            </a:extLst>
          </p:cNvPr>
          <p:cNvCxnSpPr>
            <a:cxnSpLocks/>
          </p:cNvCxnSpPr>
          <p:nvPr/>
        </p:nvCxnSpPr>
        <p:spPr>
          <a:xfrm>
            <a:off x="6604393" y="4507635"/>
            <a:ext cx="825107" cy="114307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436CA64-22C2-45FC-A9DB-12F5979154F8}"/>
              </a:ext>
            </a:extLst>
          </p:cNvPr>
          <p:cNvCxnSpPr>
            <a:cxnSpLocks/>
          </p:cNvCxnSpPr>
          <p:nvPr/>
        </p:nvCxnSpPr>
        <p:spPr>
          <a:xfrm>
            <a:off x="6434775" y="4575857"/>
            <a:ext cx="335602" cy="96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CF57D88-8D16-47BC-A010-A5933727C524}"/>
              </a:ext>
            </a:extLst>
          </p:cNvPr>
          <p:cNvCxnSpPr>
            <a:cxnSpLocks/>
          </p:cNvCxnSpPr>
          <p:nvPr/>
        </p:nvCxnSpPr>
        <p:spPr>
          <a:xfrm>
            <a:off x="7127704" y="4495149"/>
            <a:ext cx="1278181" cy="107391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B27921F-E0E6-4E4C-B97D-A68F7FE23CDD}"/>
              </a:ext>
            </a:extLst>
          </p:cNvPr>
          <p:cNvCxnSpPr>
            <a:cxnSpLocks/>
          </p:cNvCxnSpPr>
          <p:nvPr/>
        </p:nvCxnSpPr>
        <p:spPr>
          <a:xfrm>
            <a:off x="6912850" y="4482662"/>
            <a:ext cx="1088709" cy="115817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D2186809-4F64-4438-BED0-4007719B3557}"/>
              </a:ext>
            </a:extLst>
          </p:cNvPr>
          <p:cNvCxnSpPr>
            <a:cxnSpLocks/>
          </p:cNvCxnSpPr>
          <p:nvPr/>
        </p:nvCxnSpPr>
        <p:spPr>
          <a:xfrm>
            <a:off x="8150475" y="4626353"/>
            <a:ext cx="1225595" cy="93973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300A0D49-3494-4C89-B96D-FA91280FDCA4}"/>
              </a:ext>
            </a:extLst>
          </p:cNvPr>
          <p:cNvCxnSpPr>
            <a:cxnSpLocks/>
          </p:cNvCxnSpPr>
          <p:nvPr/>
        </p:nvCxnSpPr>
        <p:spPr>
          <a:xfrm>
            <a:off x="8865154" y="4667833"/>
            <a:ext cx="1676471" cy="94247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538524B-D708-4E60-B688-195D7D2DADE8}"/>
              </a:ext>
            </a:extLst>
          </p:cNvPr>
          <p:cNvCxnSpPr>
            <a:cxnSpLocks/>
          </p:cNvCxnSpPr>
          <p:nvPr/>
        </p:nvCxnSpPr>
        <p:spPr>
          <a:xfrm>
            <a:off x="8492527" y="4640894"/>
            <a:ext cx="1412574" cy="97664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3D11B9F-1D9A-435C-B8C1-5EB119642377}"/>
              </a:ext>
            </a:extLst>
          </p:cNvPr>
          <p:cNvGrpSpPr/>
          <p:nvPr/>
        </p:nvGrpSpPr>
        <p:grpSpPr>
          <a:xfrm>
            <a:off x="1927253" y="550605"/>
            <a:ext cx="7883431" cy="4107566"/>
            <a:chOff x="1927253" y="550605"/>
            <a:chExt cx="7883431" cy="410756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E1EC0B3-385B-4971-A8BA-996AC1647F11}"/>
                </a:ext>
              </a:extLst>
            </p:cNvPr>
            <p:cNvSpPr/>
            <p:nvPr/>
          </p:nvSpPr>
          <p:spPr>
            <a:xfrm>
              <a:off x="1927253" y="684248"/>
              <a:ext cx="7883431" cy="397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6D9981-6B00-4150-9A36-DB44C8904A19}"/>
                </a:ext>
              </a:extLst>
            </p:cNvPr>
            <p:cNvGrpSpPr/>
            <p:nvPr/>
          </p:nvGrpSpPr>
          <p:grpSpPr>
            <a:xfrm>
              <a:off x="3184299" y="1217164"/>
              <a:ext cx="5823401" cy="3201287"/>
              <a:chOff x="1294348" y="1242701"/>
              <a:chExt cx="9389877" cy="516188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4EE2B10-A460-405D-A93A-AF97CD50E50F}"/>
                  </a:ext>
                </a:extLst>
              </p:cNvPr>
              <p:cNvGrpSpPr/>
              <p:nvPr/>
            </p:nvGrpSpPr>
            <p:grpSpPr>
              <a:xfrm>
                <a:off x="1294348" y="1242701"/>
                <a:ext cx="9160030" cy="4807070"/>
                <a:chOff x="1487992" y="894831"/>
                <a:chExt cx="9160030" cy="4807070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E429BACB-9883-4267-8FA4-DB93545FF7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87992" y="894831"/>
                  <a:ext cx="9160030" cy="4807070"/>
                </a:xfrm>
                <a:prstGeom prst="rect">
                  <a:avLst/>
                </a:prstGeom>
              </p:spPr>
            </p:pic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F528CCA9-0A6F-47F1-987D-ED2810A0A363}"/>
                    </a:ext>
                  </a:extLst>
                </p:cNvPr>
                <p:cNvSpPr/>
                <p:nvPr/>
              </p:nvSpPr>
              <p:spPr>
                <a:xfrm>
                  <a:off x="3436660" y="2062889"/>
                  <a:ext cx="687897" cy="22689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FF6414D5-B171-43A9-A79B-75C9B8D6403F}"/>
                    </a:ext>
                  </a:extLst>
                </p:cNvPr>
                <p:cNvSpPr/>
                <p:nvPr/>
              </p:nvSpPr>
              <p:spPr>
                <a:xfrm>
                  <a:off x="3436660" y="3992359"/>
                  <a:ext cx="687897" cy="22689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31960A1-9A42-4943-AC3F-26967BDFA178}"/>
                    </a:ext>
                  </a:extLst>
                </p:cNvPr>
                <p:cNvSpPr/>
                <p:nvPr/>
              </p:nvSpPr>
              <p:spPr>
                <a:xfrm>
                  <a:off x="6729185" y="2602364"/>
                  <a:ext cx="687897" cy="106098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3487893-804A-4841-920E-8E2E085AB8DF}"/>
                    </a:ext>
                  </a:extLst>
                </p:cNvPr>
                <p:cNvSpPr/>
                <p:nvPr/>
              </p:nvSpPr>
              <p:spPr>
                <a:xfrm>
                  <a:off x="8218847" y="1064599"/>
                  <a:ext cx="805076" cy="1904512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07DDCB8-74A0-4CB7-8785-5A5795744342}"/>
                    </a:ext>
                  </a:extLst>
                </p:cNvPr>
                <p:cNvSpPr/>
                <p:nvPr/>
              </p:nvSpPr>
              <p:spPr>
                <a:xfrm>
                  <a:off x="9644513" y="3447072"/>
                  <a:ext cx="687897" cy="22689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6A91663B-6D98-41F7-87F9-66A954294DFC}"/>
                    </a:ext>
                  </a:extLst>
                </p:cNvPr>
                <p:cNvSpPr/>
                <p:nvPr/>
              </p:nvSpPr>
              <p:spPr>
                <a:xfrm>
                  <a:off x="9703236" y="4591264"/>
                  <a:ext cx="687897" cy="22689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C161AFF-A757-44AF-AE89-477A682DAE8C}"/>
                  </a:ext>
                </a:extLst>
              </p:cNvPr>
              <p:cNvSpPr/>
              <p:nvPr/>
            </p:nvSpPr>
            <p:spPr>
              <a:xfrm>
                <a:off x="2038421" y="6049128"/>
                <a:ext cx="1913228" cy="35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007943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ko-KR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1) Sample </a:t>
                </a:r>
                <a:r>
                  <a:rPr lang="ko-KR" altLang="en-US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선호 그룹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E6B4DA-574B-4718-A621-E1523F811BC6}"/>
                  </a:ext>
                </a:extLst>
              </p:cNvPr>
              <p:cNvSpPr/>
              <p:nvPr/>
            </p:nvSpPr>
            <p:spPr>
              <a:xfrm>
                <a:off x="3803648" y="6048489"/>
                <a:ext cx="1902889" cy="35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007943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ko-KR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2) Small</a:t>
                </a:r>
                <a:r>
                  <a:rPr lang="ko-KR" altLang="en-US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action</a:t>
                </a:r>
                <a:r>
                  <a:rPr lang="ko-KR" altLang="en-US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그룹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8E929A2-C6D1-4A00-9E11-91109F15AB27}"/>
                  </a:ext>
                </a:extLst>
              </p:cNvPr>
              <p:cNvSpPr/>
              <p:nvPr/>
            </p:nvSpPr>
            <p:spPr>
              <a:xfrm>
                <a:off x="5683583" y="6048489"/>
                <a:ext cx="1259287" cy="35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007943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ko-KR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3) Hair</a:t>
                </a:r>
                <a:r>
                  <a:rPr lang="ko-KR" altLang="en-US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그룹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651C20A-67C9-416C-868A-304AB8AA4ADB}"/>
                  </a:ext>
                </a:extLst>
              </p:cNvPr>
              <p:cNvSpPr/>
              <p:nvPr/>
            </p:nvSpPr>
            <p:spPr>
              <a:xfrm>
                <a:off x="7076679" y="6048489"/>
                <a:ext cx="2019202" cy="35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007943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ko-KR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4) Skin</a:t>
                </a:r>
                <a:r>
                  <a:rPr lang="ko-KR" altLang="en-US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900" b="1" dirty="0" err="1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MakeUp</a:t>
                </a:r>
                <a:r>
                  <a:rPr lang="ko-KR" altLang="en-US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그룹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2CBE653-3283-4296-881C-FE34D65648A9}"/>
                  </a:ext>
                </a:extLst>
              </p:cNvPr>
              <p:cNvSpPr/>
              <p:nvPr/>
            </p:nvSpPr>
            <p:spPr>
              <a:xfrm>
                <a:off x="8851124" y="6038658"/>
                <a:ext cx="1833101" cy="35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007943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ko-KR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5) Body - Gift</a:t>
                </a:r>
                <a:r>
                  <a:rPr lang="ko-KR" altLang="en-US" sz="900" b="1" dirty="0">
                    <a:ln>
                      <a:solidFill>
                        <a:schemeClr val="tx1">
                          <a:lumMod val="85000"/>
                          <a:lumOff val="15000"/>
                          <a:alpha val="57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그룹</a:t>
                </a: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B1A45C6-732E-491A-ABD9-F3E2BF4DC49B}"/>
                </a:ext>
              </a:extLst>
            </p:cNvPr>
            <p:cNvSpPr/>
            <p:nvPr/>
          </p:nvSpPr>
          <p:spPr>
            <a:xfrm>
              <a:off x="3410872" y="550605"/>
              <a:ext cx="519415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LDA (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데이터를 군집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+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데이터와 융합</a:t>
              </a:r>
              <a:endPara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971651D-2963-41C5-B8A3-F63732E01A47}"/>
              </a:ext>
            </a:extLst>
          </p:cNvPr>
          <p:cNvSpPr/>
          <p:nvPr/>
        </p:nvSpPr>
        <p:spPr>
          <a:xfrm>
            <a:off x="281355" y="5576559"/>
            <a:ext cx="11542131" cy="786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047727-60A3-4E51-B419-BC107480F408}"/>
              </a:ext>
            </a:extLst>
          </p:cNvPr>
          <p:cNvGrpSpPr/>
          <p:nvPr/>
        </p:nvGrpSpPr>
        <p:grpSpPr>
          <a:xfrm>
            <a:off x="690141" y="5683565"/>
            <a:ext cx="10692619" cy="469634"/>
            <a:chOff x="690141" y="1787209"/>
            <a:chExt cx="10692619" cy="46963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8EB8FD6-EB07-47BD-B73C-0064422F7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155" y="1788308"/>
              <a:ext cx="468000" cy="468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F61659-E944-40EF-B7BC-C847D1166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2" y="1787209"/>
              <a:ext cx="468000" cy="46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C5C07F2-D500-46AA-BD98-B0EA5C786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7841232" y="1851309"/>
              <a:ext cx="468000" cy="4055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2E884F-2E4B-41B3-AB5A-C01F053ED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94"/>
            <a:stretch/>
          </p:blipFill>
          <p:spPr>
            <a:xfrm>
              <a:off x="6072817" y="1844658"/>
              <a:ext cx="468000" cy="38986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03303A7-0404-4289-9CCF-31C162CB9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6528496" y="1827806"/>
              <a:ext cx="468000" cy="4055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8C812B5-6093-4CAF-BCE5-C6F9C209A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4777230" y="1832341"/>
              <a:ext cx="468000" cy="39304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8B92D05-839D-4765-8D35-8CCCB940B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7397683" y="1840292"/>
              <a:ext cx="468000" cy="39304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CEFB9D8-15FB-4D73-A30A-18609EDBB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5180865" y="1809508"/>
              <a:ext cx="468000" cy="39304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834C59F-65AE-443B-BF95-BB3239BFF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2923473" y="1822194"/>
              <a:ext cx="468000" cy="39304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975DFA7-2556-45A1-B378-A8CD5EE01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3352301" y="1827641"/>
              <a:ext cx="468000" cy="40553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9905B2-D745-4439-8B05-7FB811479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2535413" y="1825875"/>
              <a:ext cx="468000" cy="393047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7FBDC5C-60B9-4ED6-8246-98E701AA8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3865633" y="1822194"/>
              <a:ext cx="468000" cy="40553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A516A92-E233-4225-9486-29D26039A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6969250" y="1840292"/>
              <a:ext cx="468000" cy="40553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4D2A76D-A520-46AC-9785-2B664D65C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653510" y="1832342"/>
              <a:ext cx="468000" cy="39304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B7FCA57-112F-4BDB-8651-C228F441E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153236" y="1825875"/>
              <a:ext cx="468000" cy="39304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4761D10-5F72-473C-AD01-A87719B99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2082338" y="1840128"/>
              <a:ext cx="468000" cy="39304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1905A3E-4FA1-4248-8479-24DACC11C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84"/>
            <a:stretch/>
          </p:blipFill>
          <p:spPr>
            <a:xfrm>
              <a:off x="690141" y="1832342"/>
              <a:ext cx="468000" cy="39787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16DFCCB-BA4F-444E-9D47-228BAFF84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0485932" y="1804716"/>
              <a:ext cx="468000" cy="39304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1BA0128-8A40-4438-BDB2-EAFB6B6B2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10914760" y="1810163"/>
              <a:ext cx="468000" cy="40553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5F0643E-2A2A-4A80-B061-B357F7EC0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0097872" y="1808397"/>
              <a:ext cx="468000" cy="39304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4877D6A-CF48-4A99-ADE3-A914A2984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9215969" y="1814864"/>
              <a:ext cx="468000" cy="39304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35373A3-3096-4F9B-97AC-243F4B65C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8747969" y="1808397"/>
              <a:ext cx="468000" cy="393047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3F2A23C-41DA-4F0D-BDBA-8689B7DD4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9644797" y="1822650"/>
              <a:ext cx="468000" cy="39304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02FCD6-3C78-41BB-ACD8-B6DF449A0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84"/>
            <a:stretch/>
          </p:blipFill>
          <p:spPr>
            <a:xfrm>
              <a:off x="8252600" y="1814864"/>
              <a:ext cx="468000" cy="397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15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BFF5C5A6-E01C-417D-A956-CF541B4CD357}"/>
              </a:ext>
            </a:extLst>
          </p:cNvPr>
          <p:cNvGrpSpPr/>
          <p:nvPr/>
        </p:nvGrpSpPr>
        <p:grpSpPr>
          <a:xfrm>
            <a:off x="4377512" y="643871"/>
            <a:ext cx="3531589" cy="2038667"/>
            <a:chOff x="1487992" y="894831"/>
            <a:chExt cx="9160030" cy="480707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3402AA-1720-4001-B5BC-194AA2741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7992" y="894831"/>
              <a:ext cx="9160030" cy="4807070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D3E0DB-AF9C-464A-B0BE-8FA32C654EBE}"/>
                </a:ext>
              </a:extLst>
            </p:cNvPr>
            <p:cNvSpPr/>
            <p:nvPr/>
          </p:nvSpPr>
          <p:spPr>
            <a:xfrm>
              <a:off x="3436660" y="2062889"/>
              <a:ext cx="687897" cy="2268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94F560C-1979-4035-BD22-5FACC2F296C6}"/>
                </a:ext>
              </a:extLst>
            </p:cNvPr>
            <p:cNvSpPr/>
            <p:nvPr/>
          </p:nvSpPr>
          <p:spPr>
            <a:xfrm>
              <a:off x="3436660" y="3992359"/>
              <a:ext cx="687897" cy="2268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9DE4936-A64A-4A5D-A01F-46CD446DB8DA}"/>
                </a:ext>
              </a:extLst>
            </p:cNvPr>
            <p:cNvSpPr/>
            <p:nvPr/>
          </p:nvSpPr>
          <p:spPr>
            <a:xfrm>
              <a:off x="6729185" y="2602364"/>
              <a:ext cx="687897" cy="106098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4A226A-59F9-4BAF-9C66-B0DF0F9A7051}"/>
                </a:ext>
              </a:extLst>
            </p:cNvPr>
            <p:cNvSpPr/>
            <p:nvPr/>
          </p:nvSpPr>
          <p:spPr>
            <a:xfrm>
              <a:off x="8218847" y="1064599"/>
              <a:ext cx="805076" cy="19045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DD529A1-F160-4FF0-9526-EF29A1DA9D03}"/>
                </a:ext>
              </a:extLst>
            </p:cNvPr>
            <p:cNvSpPr/>
            <p:nvPr/>
          </p:nvSpPr>
          <p:spPr>
            <a:xfrm>
              <a:off x="9644513" y="3447072"/>
              <a:ext cx="687897" cy="2268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0B073A7-BBD8-4BC1-8F2F-10040DFB6870}"/>
                </a:ext>
              </a:extLst>
            </p:cNvPr>
            <p:cNvSpPr/>
            <p:nvPr/>
          </p:nvSpPr>
          <p:spPr>
            <a:xfrm>
              <a:off x="9703236" y="4591264"/>
              <a:ext cx="687897" cy="2268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18520B0-E273-4E6F-B4C9-733EA15CA0D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14540" y="3569328"/>
          <a:ext cx="240973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25124F05-ACF6-463B-8E12-D6AD644D156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42808" y="3569328"/>
          <a:ext cx="88346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285C8E3-2905-4196-8FE4-08FD02504271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 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 고객 분포도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9EE17-57CD-494F-99EA-EC6F27794821}"/>
              </a:ext>
            </a:extLst>
          </p:cNvPr>
          <p:cNvSpPr txBox="1"/>
          <p:nvPr/>
        </p:nvSpPr>
        <p:spPr>
          <a:xfrm>
            <a:off x="7984993" y="2133791"/>
            <a:ext cx="22482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2^5 – 1 = 31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집단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1~5 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집단 고객 인원 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66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</a:p>
          <a:p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6~31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집단 고객 인원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68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</a:t>
            </a:r>
          </a:p>
        </p:txBody>
      </p:sp>
    </p:spTree>
    <p:extLst>
      <p:ext uri="{BB962C8B-B14F-4D97-AF65-F5344CB8AC3E}">
        <p14:creationId xmlns:p14="http://schemas.microsoft.com/office/powerpoint/2010/main" val="235624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5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0355743-EA9F-4A39-B027-1FE107F81C3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42808" y="3569328"/>
          <a:ext cx="88346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9A06EB46-7BE6-4665-9644-A3993132582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9860" y="3383363"/>
          <a:ext cx="8834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BFF5C5A6-E01C-417D-A956-CF541B4CD357}"/>
              </a:ext>
            </a:extLst>
          </p:cNvPr>
          <p:cNvGrpSpPr/>
          <p:nvPr/>
        </p:nvGrpSpPr>
        <p:grpSpPr>
          <a:xfrm>
            <a:off x="4377512" y="643871"/>
            <a:ext cx="3531589" cy="2038667"/>
            <a:chOff x="1487992" y="894831"/>
            <a:chExt cx="9160030" cy="480707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3402AA-1720-4001-B5BC-194AA2741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7992" y="894831"/>
              <a:ext cx="9160030" cy="4807070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D3E0DB-AF9C-464A-B0BE-8FA32C654EBE}"/>
                </a:ext>
              </a:extLst>
            </p:cNvPr>
            <p:cNvSpPr/>
            <p:nvPr/>
          </p:nvSpPr>
          <p:spPr>
            <a:xfrm>
              <a:off x="3436660" y="2062889"/>
              <a:ext cx="687897" cy="2268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94F560C-1979-4035-BD22-5FACC2F296C6}"/>
                </a:ext>
              </a:extLst>
            </p:cNvPr>
            <p:cNvSpPr/>
            <p:nvPr/>
          </p:nvSpPr>
          <p:spPr>
            <a:xfrm>
              <a:off x="3436660" y="3992359"/>
              <a:ext cx="687897" cy="2268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9DE4936-A64A-4A5D-A01F-46CD446DB8DA}"/>
                </a:ext>
              </a:extLst>
            </p:cNvPr>
            <p:cNvSpPr/>
            <p:nvPr/>
          </p:nvSpPr>
          <p:spPr>
            <a:xfrm>
              <a:off x="6729185" y="2602364"/>
              <a:ext cx="687897" cy="106098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14A226A-59F9-4BAF-9C66-B0DF0F9A7051}"/>
                </a:ext>
              </a:extLst>
            </p:cNvPr>
            <p:cNvSpPr/>
            <p:nvPr/>
          </p:nvSpPr>
          <p:spPr>
            <a:xfrm>
              <a:off x="8218847" y="1064599"/>
              <a:ext cx="805076" cy="19045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DD529A1-F160-4FF0-9526-EF29A1DA9D03}"/>
                </a:ext>
              </a:extLst>
            </p:cNvPr>
            <p:cNvSpPr/>
            <p:nvPr/>
          </p:nvSpPr>
          <p:spPr>
            <a:xfrm>
              <a:off x="9644513" y="3447072"/>
              <a:ext cx="687897" cy="2268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0B073A7-BBD8-4BC1-8F2F-10040DFB6870}"/>
                </a:ext>
              </a:extLst>
            </p:cNvPr>
            <p:cNvSpPr/>
            <p:nvPr/>
          </p:nvSpPr>
          <p:spPr>
            <a:xfrm>
              <a:off x="9703236" y="4591264"/>
              <a:ext cx="687897" cy="2268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18520B0-E273-4E6F-B4C9-733EA15CA0D7}"/>
              </a:ext>
            </a:extLst>
          </p:cNvPr>
          <p:cNvGraphicFramePr>
            <a:graphicFrameLocks/>
          </p:cNvGraphicFramePr>
          <p:nvPr/>
        </p:nvGraphicFramePr>
        <p:xfrm>
          <a:off x="514540" y="3569328"/>
          <a:ext cx="240973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BEE8C62-F797-4D5D-8E3C-2CB6B4C7FFE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6922" y="3382345"/>
          <a:ext cx="2408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059EC9C-B7BD-4885-BC50-DD4DBC94B29F}"/>
              </a:ext>
            </a:extLst>
          </p:cNvPr>
          <p:cNvSpPr txBox="1"/>
          <p:nvPr/>
        </p:nvSpPr>
        <p:spPr>
          <a:xfrm>
            <a:off x="7984993" y="2133791"/>
            <a:ext cx="22482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간</a:t>
            </a:r>
            <a:endParaRPr lang="en-US" altLang="ko-KR" sz="11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1~5 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집단 총 구매금액 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250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억원</a:t>
            </a:r>
            <a:endParaRPr lang="en-US" altLang="ko-KR" sz="11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6~31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집단 총 구매금액 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670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18162-C5B7-4278-98B7-4DA4170F3B62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 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 고객매출 분포도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58E50F-AAD1-4A71-8725-ACDFDA4173F4}"/>
              </a:ext>
            </a:extLst>
          </p:cNvPr>
          <p:cNvSpPr txBox="1"/>
          <p:nvPr/>
        </p:nvSpPr>
        <p:spPr>
          <a:xfrm>
            <a:off x="5876076" y="3334548"/>
            <a:ext cx="583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 카테고리 구매자들이 인원 대비 구매 매출이 훨씬 높다</a:t>
            </a:r>
            <a:r>
              <a:rPr lang="en-US" altLang="ko-KR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59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D4C3542E-3FBB-4144-BE12-C5F8A729C6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42808" y="3569328"/>
          <a:ext cx="88346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9A06EB46-7BE6-4665-9644-A3993132582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9860" y="3383363"/>
          <a:ext cx="8834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18520B0-E273-4E6F-B4C9-733EA15CA0D7}"/>
              </a:ext>
            </a:extLst>
          </p:cNvPr>
          <p:cNvGraphicFramePr>
            <a:graphicFrameLocks/>
          </p:cNvGraphicFramePr>
          <p:nvPr/>
        </p:nvGraphicFramePr>
        <p:xfrm>
          <a:off x="514540" y="3569328"/>
          <a:ext cx="240973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BEE8C62-F797-4D5D-8E3C-2CB6B4C7FFEB}"/>
              </a:ext>
            </a:extLst>
          </p:cNvPr>
          <p:cNvGraphicFramePr>
            <a:graphicFrameLocks/>
          </p:cNvGraphicFramePr>
          <p:nvPr/>
        </p:nvGraphicFramePr>
        <p:xfrm>
          <a:off x="646922" y="3382345"/>
          <a:ext cx="2408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8721BAE1-27EF-4CD2-A91E-A708D3BA847A}"/>
              </a:ext>
            </a:extLst>
          </p:cNvPr>
          <p:cNvGrpSpPr/>
          <p:nvPr/>
        </p:nvGrpSpPr>
        <p:grpSpPr>
          <a:xfrm>
            <a:off x="690141" y="2117465"/>
            <a:ext cx="10692619" cy="469634"/>
            <a:chOff x="690141" y="1787209"/>
            <a:chExt cx="10692619" cy="4696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9ED6FF-DCD2-4A7F-BC18-3492D1853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155" y="1788308"/>
              <a:ext cx="468000" cy="468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B3C99D-11A5-4D51-B9FB-7F0717230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2" y="1787209"/>
              <a:ext cx="468000" cy="46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5FD3B07-BAD7-4D91-812A-3F30CF3B0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7841232" y="1851309"/>
              <a:ext cx="468000" cy="40553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53DF0D-B1B8-4F4D-A034-8D3339E7A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94"/>
            <a:stretch/>
          </p:blipFill>
          <p:spPr>
            <a:xfrm>
              <a:off x="6072817" y="1844658"/>
              <a:ext cx="468000" cy="38986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DECD08C-6DF5-44E5-BCEE-C550E38F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6528496" y="1827806"/>
              <a:ext cx="468000" cy="40553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6CC991-0B8A-49CD-992A-FE60C9C59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4777230" y="1832341"/>
              <a:ext cx="468000" cy="39304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FFE1F7-21AC-484C-81AE-37B6FAF18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7397683" y="1840292"/>
              <a:ext cx="468000" cy="39304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D4EB5C9-BC04-4D17-A763-CB17D1E4B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5180865" y="1809508"/>
              <a:ext cx="468000" cy="39304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993FBCA-44A1-4456-A29E-69BE7C701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2923473" y="1822194"/>
              <a:ext cx="468000" cy="39304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3612B97-0362-4F33-B92F-DF73DAA50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3352301" y="1827641"/>
              <a:ext cx="468000" cy="40553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AC10D3D-F3A6-4658-B8A2-F8C3CA9D5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2535413" y="1825875"/>
              <a:ext cx="468000" cy="39304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9D264E-A0AF-4081-844C-31332CCC7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3865633" y="1822194"/>
              <a:ext cx="468000" cy="40553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DC3317E-C7ED-4091-B09F-C5B7DCB4C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6969250" y="1840292"/>
              <a:ext cx="468000" cy="40553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99AD355-1812-4E04-925D-8DE7714D3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653510" y="1832342"/>
              <a:ext cx="468000" cy="39304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D878495-55A6-4D50-AC4A-9DE6BF261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153236" y="1825875"/>
              <a:ext cx="468000" cy="39304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A3675E3-FA8C-4402-8977-4503C26C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2082338" y="1840128"/>
              <a:ext cx="468000" cy="39304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CED3233-B933-4D61-B657-33175F79B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84"/>
            <a:stretch/>
          </p:blipFill>
          <p:spPr>
            <a:xfrm>
              <a:off x="690141" y="1832342"/>
              <a:ext cx="468000" cy="39787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7C9FE65-57CB-46C2-81C8-5FFB8B6D5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0485932" y="1804716"/>
              <a:ext cx="468000" cy="39304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3975655-ADD8-466D-836A-27A20743F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10914760" y="1810163"/>
              <a:ext cx="468000" cy="40553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385CB18-0B02-4571-9E3B-A88CB7E70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0097872" y="1808397"/>
              <a:ext cx="468000" cy="39304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5816905-B054-4CE6-8B42-3082964C4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9215969" y="1814864"/>
              <a:ext cx="468000" cy="39304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0C72AB2-D97B-4EFA-B424-80A6695A2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8747969" y="1808397"/>
              <a:ext cx="468000" cy="39304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A5A0A31-0722-4338-8077-5834A95B2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9644797" y="1822650"/>
              <a:ext cx="468000" cy="393047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D07B16-E541-44AD-8ED8-17DD18B9D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84"/>
            <a:stretch/>
          </p:blipFill>
          <p:spPr>
            <a:xfrm>
              <a:off x="8252600" y="1814864"/>
              <a:ext cx="468000" cy="397875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C561013-5F48-413C-894D-352204802BEC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 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 고객의 특성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414C87-0E4C-4D1B-AE8D-3ED472545D9A}"/>
              </a:ext>
            </a:extLst>
          </p:cNvPr>
          <p:cNvGrpSpPr/>
          <p:nvPr/>
        </p:nvGrpSpPr>
        <p:grpSpPr>
          <a:xfrm>
            <a:off x="1873623" y="2819009"/>
            <a:ext cx="9276692" cy="701604"/>
            <a:chOff x="1873623" y="2194560"/>
            <a:chExt cx="9276692" cy="527125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111592C-307C-4798-B95C-2A5008E8FFF9}"/>
                </a:ext>
              </a:extLst>
            </p:cNvPr>
            <p:cNvCxnSpPr/>
            <p:nvPr/>
          </p:nvCxnSpPr>
          <p:spPr>
            <a:xfrm>
              <a:off x="1873623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036C9C7-74BA-4D80-AE95-CE29EF3C8332}"/>
                </a:ext>
              </a:extLst>
            </p:cNvPr>
            <p:cNvCxnSpPr/>
            <p:nvPr/>
          </p:nvCxnSpPr>
          <p:spPr>
            <a:xfrm>
              <a:off x="2303929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3B19E98-C577-4307-8D96-159563BEECFE}"/>
                </a:ext>
              </a:extLst>
            </p:cNvPr>
            <p:cNvCxnSpPr/>
            <p:nvPr/>
          </p:nvCxnSpPr>
          <p:spPr>
            <a:xfrm>
              <a:off x="2744992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4A71894-C570-4B41-BF21-20C735002831}"/>
                </a:ext>
              </a:extLst>
            </p:cNvPr>
            <p:cNvCxnSpPr/>
            <p:nvPr/>
          </p:nvCxnSpPr>
          <p:spPr>
            <a:xfrm>
              <a:off x="3153783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26D1889-60B8-4E8C-B0A4-EC6D77F53C46}"/>
                </a:ext>
              </a:extLst>
            </p:cNvPr>
            <p:cNvCxnSpPr/>
            <p:nvPr/>
          </p:nvCxnSpPr>
          <p:spPr>
            <a:xfrm>
              <a:off x="3661185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8025ECA-A574-4E41-806F-5BA1E1577D74}"/>
                </a:ext>
              </a:extLst>
            </p:cNvPr>
            <p:cNvCxnSpPr/>
            <p:nvPr/>
          </p:nvCxnSpPr>
          <p:spPr>
            <a:xfrm>
              <a:off x="4123764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DD4D9FCB-86BA-485F-8AF1-FE47296F2874}"/>
                </a:ext>
              </a:extLst>
            </p:cNvPr>
            <p:cNvCxnSpPr/>
            <p:nvPr/>
          </p:nvCxnSpPr>
          <p:spPr>
            <a:xfrm>
              <a:off x="4554070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5027AEB-DA16-47BE-9AE6-A1FA739BD70A}"/>
                </a:ext>
              </a:extLst>
            </p:cNvPr>
            <p:cNvCxnSpPr/>
            <p:nvPr/>
          </p:nvCxnSpPr>
          <p:spPr>
            <a:xfrm>
              <a:off x="4995133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5159BD2-56D5-4B4F-BB3A-45D4387BB8CB}"/>
                </a:ext>
              </a:extLst>
            </p:cNvPr>
            <p:cNvCxnSpPr/>
            <p:nvPr/>
          </p:nvCxnSpPr>
          <p:spPr>
            <a:xfrm>
              <a:off x="5434405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AFE89E0D-CF7D-4CF7-B357-B695CA521CBD}"/>
                </a:ext>
              </a:extLst>
            </p:cNvPr>
            <p:cNvCxnSpPr/>
            <p:nvPr/>
          </p:nvCxnSpPr>
          <p:spPr>
            <a:xfrm>
              <a:off x="5888017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A067D7A-DD98-4B30-99F6-90679D4397DA}"/>
                </a:ext>
              </a:extLst>
            </p:cNvPr>
            <p:cNvCxnSpPr/>
            <p:nvPr/>
          </p:nvCxnSpPr>
          <p:spPr>
            <a:xfrm>
              <a:off x="6350596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A1A20C1-1620-4D96-8E3F-4A9F77BDAA7F}"/>
                </a:ext>
              </a:extLst>
            </p:cNvPr>
            <p:cNvCxnSpPr/>
            <p:nvPr/>
          </p:nvCxnSpPr>
          <p:spPr>
            <a:xfrm>
              <a:off x="6791660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0A0EC2F-95F9-4D66-B5A9-90A201433AEB}"/>
                </a:ext>
              </a:extLst>
            </p:cNvPr>
            <p:cNvCxnSpPr/>
            <p:nvPr/>
          </p:nvCxnSpPr>
          <p:spPr>
            <a:xfrm>
              <a:off x="7221965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C565FB0-5DB2-4497-88A7-FC053175EAB5}"/>
                </a:ext>
              </a:extLst>
            </p:cNvPr>
            <p:cNvCxnSpPr/>
            <p:nvPr/>
          </p:nvCxnSpPr>
          <p:spPr>
            <a:xfrm>
              <a:off x="7650480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10F8AF5-D288-4365-8002-429195DA1CF8}"/>
                </a:ext>
              </a:extLst>
            </p:cNvPr>
            <p:cNvCxnSpPr/>
            <p:nvPr/>
          </p:nvCxnSpPr>
          <p:spPr>
            <a:xfrm>
              <a:off x="8093334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62914D6-B1B4-40B9-A36D-B03D927491AB}"/>
                </a:ext>
              </a:extLst>
            </p:cNvPr>
            <p:cNvCxnSpPr/>
            <p:nvPr/>
          </p:nvCxnSpPr>
          <p:spPr>
            <a:xfrm>
              <a:off x="8523639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8E7D7476-0C3B-40FC-B2D3-B48633106EB3}"/>
                </a:ext>
              </a:extLst>
            </p:cNvPr>
            <p:cNvCxnSpPr/>
            <p:nvPr/>
          </p:nvCxnSpPr>
          <p:spPr>
            <a:xfrm>
              <a:off x="8996979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31479ED-D083-4DEF-A3EC-739F75B878F7}"/>
                </a:ext>
              </a:extLst>
            </p:cNvPr>
            <p:cNvCxnSpPr/>
            <p:nvPr/>
          </p:nvCxnSpPr>
          <p:spPr>
            <a:xfrm>
              <a:off x="9470314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BFEC81F5-2E64-45CC-B054-15DEA97041AB}"/>
                </a:ext>
              </a:extLst>
            </p:cNvPr>
            <p:cNvCxnSpPr/>
            <p:nvPr/>
          </p:nvCxnSpPr>
          <p:spPr>
            <a:xfrm>
              <a:off x="9900636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6D558F21-FE60-4422-A215-3FC371A1196E}"/>
                </a:ext>
              </a:extLst>
            </p:cNvPr>
            <p:cNvCxnSpPr/>
            <p:nvPr/>
          </p:nvCxnSpPr>
          <p:spPr>
            <a:xfrm>
              <a:off x="10332732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9EA1B707-CBF7-44B5-8D7A-44EBB9A4A189}"/>
                </a:ext>
              </a:extLst>
            </p:cNvPr>
            <p:cNvCxnSpPr/>
            <p:nvPr/>
          </p:nvCxnSpPr>
          <p:spPr>
            <a:xfrm>
              <a:off x="10730768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FD416F3-3F15-4966-87A7-70598A2B6DA0}"/>
                </a:ext>
              </a:extLst>
            </p:cNvPr>
            <p:cNvCxnSpPr/>
            <p:nvPr/>
          </p:nvCxnSpPr>
          <p:spPr>
            <a:xfrm>
              <a:off x="11150315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1DBF3C7-747D-4524-A99E-F03A895DA8F3}"/>
              </a:ext>
            </a:extLst>
          </p:cNvPr>
          <p:cNvGrpSpPr/>
          <p:nvPr/>
        </p:nvGrpSpPr>
        <p:grpSpPr>
          <a:xfrm>
            <a:off x="1582778" y="1285592"/>
            <a:ext cx="1357082" cy="5016386"/>
            <a:chOff x="1582778" y="1285592"/>
            <a:chExt cx="1357082" cy="501638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6DCE942-42A6-4C81-A6B4-28F02EE22CD0}"/>
                </a:ext>
              </a:extLst>
            </p:cNvPr>
            <p:cNvSpPr/>
            <p:nvPr/>
          </p:nvSpPr>
          <p:spPr>
            <a:xfrm>
              <a:off x="1582778" y="2020414"/>
              <a:ext cx="1305306" cy="4281564"/>
            </a:xfrm>
            <a:prstGeom prst="roundRect">
              <a:avLst/>
            </a:prstGeom>
            <a:solidFill>
              <a:srgbClr val="30ADA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E5F611E-2352-4B2E-B8CE-0C165BA4E7EE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2235431" y="1285592"/>
              <a:ext cx="0" cy="734822"/>
            </a:xfrm>
            <a:prstGeom prst="line">
              <a:avLst/>
            </a:prstGeom>
            <a:ln>
              <a:solidFill>
                <a:srgbClr val="30AD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8D834C0-8EB2-4EC0-84EF-853786956F02}"/>
                </a:ext>
              </a:extLst>
            </p:cNvPr>
            <p:cNvCxnSpPr>
              <a:cxnSpLocks/>
            </p:cNvCxnSpPr>
            <p:nvPr/>
          </p:nvCxnSpPr>
          <p:spPr>
            <a:xfrm>
              <a:off x="2235431" y="1285592"/>
              <a:ext cx="704429" cy="0"/>
            </a:xfrm>
            <a:prstGeom prst="line">
              <a:avLst/>
            </a:prstGeom>
            <a:ln>
              <a:solidFill>
                <a:srgbClr val="30AD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AE47755-7B88-488A-B31A-F7F6A9151340}"/>
              </a:ext>
            </a:extLst>
          </p:cNvPr>
          <p:cNvGrpSpPr/>
          <p:nvPr/>
        </p:nvGrpSpPr>
        <p:grpSpPr>
          <a:xfrm>
            <a:off x="2993240" y="1727122"/>
            <a:ext cx="8515626" cy="4574856"/>
            <a:chOff x="2993240" y="1727122"/>
            <a:chExt cx="8515626" cy="457485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F1AEFB3A-7DB3-40DE-AA7E-D3B831912CD0}"/>
                </a:ext>
              </a:extLst>
            </p:cNvPr>
            <p:cNvSpPr/>
            <p:nvPr/>
          </p:nvSpPr>
          <p:spPr>
            <a:xfrm>
              <a:off x="2993240" y="2020414"/>
              <a:ext cx="8515626" cy="4281564"/>
            </a:xfrm>
            <a:prstGeom prst="roundRect">
              <a:avLst/>
            </a:prstGeom>
            <a:solidFill>
              <a:srgbClr val="F1AC6A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DF82B4B-BC3D-40ED-A85E-C7F60FFD89E1}"/>
                </a:ext>
              </a:extLst>
            </p:cNvPr>
            <p:cNvGrpSpPr/>
            <p:nvPr/>
          </p:nvGrpSpPr>
          <p:grpSpPr>
            <a:xfrm>
              <a:off x="4334322" y="1727122"/>
              <a:ext cx="704429" cy="283305"/>
              <a:chOff x="4334322" y="1410833"/>
              <a:chExt cx="704429" cy="734822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1F247A22-3248-48E6-81A8-40971A143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4322" y="1410833"/>
                <a:ext cx="0" cy="734822"/>
              </a:xfrm>
              <a:prstGeom prst="line">
                <a:avLst/>
              </a:prstGeom>
              <a:ln>
                <a:solidFill>
                  <a:srgbClr val="F1AC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438876DC-45F2-43CF-854C-C95065294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4322" y="1410833"/>
                <a:ext cx="704429" cy="0"/>
              </a:xfrm>
              <a:prstGeom prst="line">
                <a:avLst/>
              </a:prstGeom>
              <a:ln>
                <a:solidFill>
                  <a:srgbClr val="F1AC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F7CB50C6-E18D-46F1-A065-4E87036EAA12}"/>
              </a:ext>
            </a:extLst>
          </p:cNvPr>
          <p:cNvSpPr txBox="1"/>
          <p:nvPr/>
        </p:nvSpPr>
        <p:spPr>
          <a:xfrm>
            <a:off x="2954816" y="1152676"/>
            <a:ext cx="5301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 3 ~ 5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집단은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자기 취향 </a:t>
            </a:r>
            <a:r>
              <a:rPr lang="ko-KR" altLang="en-US" sz="11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뚜렷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헤어면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헤어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향수면  향수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</a:t>
            </a:r>
            <a:r>
              <a:rPr lang="en-US" altLang="ko-KR" sz="11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1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샵에서 본인의 구매 품목만 선택</a:t>
            </a:r>
            <a:endParaRPr lang="en-US" altLang="ko-KR" sz="1100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A3D27E-DE67-4E56-928A-93FBA15CBDD3}"/>
              </a:ext>
            </a:extLst>
          </p:cNvPr>
          <p:cNvSpPr txBox="1"/>
          <p:nvPr/>
        </p:nvSpPr>
        <p:spPr>
          <a:xfrm>
            <a:off x="5035610" y="1603839"/>
            <a:ext cx="5301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 6 ~ 31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집단은 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인원 대비 매출 높음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취향의 제품만 선택하며 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샵 제품이해도가 높음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7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D4C3542E-3FBB-4144-BE12-C5F8A729C6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42808" y="3569328"/>
          <a:ext cx="88346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9A06EB46-7BE6-4665-9644-A3993132582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9860" y="3383363"/>
          <a:ext cx="8834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18520B0-E273-4E6F-B4C9-733EA15CA0D7}"/>
              </a:ext>
            </a:extLst>
          </p:cNvPr>
          <p:cNvGraphicFramePr>
            <a:graphicFrameLocks/>
          </p:cNvGraphicFramePr>
          <p:nvPr/>
        </p:nvGraphicFramePr>
        <p:xfrm>
          <a:off x="514540" y="3569328"/>
          <a:ext cx="240973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BEE8C62-F797-4D5D-8E3C-2CB6B4C7FFEB}"/>
              </a:ext>
            </a:extLst>
          </p:cNvPr>
          <p:cNvGraphicFramePr>
            <a:graphicFrameLocks/>
          </p:cNvGraphicFramePr>
          <p:nvPr/>
        </p:nvGraphicFramePr>
        <p:xfrm>
          <a:off x="646922" y="3382345"/>
          <a:ext cx="2408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8721BAE1-27EF-4CD2-A91E-A708D3BA847A}"/>
              </a:ext>
            </a:extLst>
          </p:cNvPr>
          <p:cNvGrpSpPr/>
          <p:nvPr/>
        </p:nvGrpSpPr>
        <p:grpSpPr>
          <a:xfrm>
            <a:off x="690141" y="2117465"/>
            <a:ext cx="10692619" cy="469634"/>
            <a:chOff x="690141" y="1787209"/>
            <a:chExt cx="10692619" cy="4696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9ED6FF-DCD2-4A7F-BC18-3492D1853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155" y="1788308"/>
              <a:ext cx="468000" cy="468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B3C99D-11A5-4D51-B9FB-7F0717230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2" y="1787209"/>
              <a:ext cx="468000" cy="46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5FD3B07-BAD7-4D91-812A-3F30CF3B0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7841232" y="1851309"/>
              <a:ext cx="468000" cy="40553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53DF0D-B1B8-4F4D-A034-8D3339E7A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94"/>
            <a:stretch/>
          </p:blipFill>
          <p:spPr>
            <a:xfrm>
              <a:off x="6072817" y="1844658"/>
              <a:ext cx="468000" cy="38986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DECD08C-6DF5-44E5-BCEE-C550E38F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6528496" y="1827806"/>
              <a:ext cx="468000" cy="40553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6CC991-0B8A-49CD-992A-FE60C9C59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4777230" y="1832341"/>
              <a:ext cx="468000" cy="39304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FFE1F7-21AC-484C-81AE-37B6FAF18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7397683" y="1840292"/>
              <a:ext cx="468000" cy="39304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D4EB5C9-BC04-4D17-A763-CB17D1E4B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5180865" y="1809508"/>
              <a:ext cx="468000" cy="39304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993FBCA-44A1-4456-A29E-69BE7C701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2923473" y="1822194"/>
              <a:ext cx="468000" cy="39304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3612B97-0362-4F33-B92F-DF73DAA50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3352301" y="1827641"/>
              <a:ext cx="468000" cy="40553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AC10D3D-F3A6-4658-B8A2-F8C3CA9D5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2535413" y="1825875"/>
              <a:ext cx="468000" cy="39304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9D264E-A0AF-4081-844C-31332CCC7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3865633" y="1822194"/>
              <a:ext cx="468000" cy="40553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DC3317E-C7ED-4091-B09F-C5B7DCB4C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6969250" y="1840292"/>
              <a:ext cx="468000" cy="40553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99AD355-1812-4E04-925D-8DE7714D3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653510" y="1832342"/>
              <a:ext cx="468000" cy="39304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D878495-55A6-4D50-AC4A-9DE6BF261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153236" y="1825875"/>
              <a:ext cx="468000" cy="39304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A3675E3-FA8C-4402-8977-4503C26C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2082338" y="1840128"/>
              <a:ext cx="468000" cy="39304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CED3233-B933-4D61-B657-33175F79B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84"/>
            <a:stretch/>
          </p:blipFill>
          <p:spPr>
            <a:xfrm>
              <a:off x="690141" y="1832342"/>
              <a:ext cx="468000" cy="39787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7C9FE65-57CB-46C2-81C8-5FFB8B6D5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0485932" y="1804716"/>
              <a:ext cx="468000" cy="39304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3975655-ADD8-466D-836A-27A20743F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10914760" y="1810163"/>
              <a:ext cx="468000" cy="40553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385CB18-0B02-4571-9E3B-A88CB7E70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10097872" y="1808397"/>
              <a:ext cx="468000" cy="39304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5816905-B054-4CE6-8B42-3082964C4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9215969" y="1814864"/>
              <a:ext cx="468000" cy="39304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0C72AB2-D97B-4EFA-B424-80A6695A2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8747969" y="1808397"/>
              <a:ext cx="468000" cy="39304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A5A0A31-0722-4338-8077-5834A95B2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16"/>
            <a:stretch/>
          </p:blipFill>
          <p:spPr>
            <a:xfrm>
              <a:off x="9644797" y="1822650"/>
              <a:ext cx="468000" cy="393047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D07B16-E541-44AD-8ED8-17DD18B9D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84"/>
            <a:stretch/>
          </p:blipFill>
          <p:spPr>
            <a:xfrm>
              <a:off x="8252600" y="1814864"/>
              <a:ext cx="468000" cy="397875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C561013-5F48-413C-894D-352204802BEC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 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 고객의 특성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414C87-0E4C-4D1B-AE8D-3ED472545D9A}"/>
              </a:ext>
            </a:extLst>
          </p:cNvPr>
          <p:cNvGrpSpPr/>
          <p:nvPr/>
        </p:nvGrpSpPr>
        <p:grpSpPr>
          <a:xfrm>
            <a:off x="1873623" y="2819009"/>
            <a:ext cx="9276692" cy="701604"/>
            <a:chOff x="1873623" y="2194560"/>
            <a:chExt cx="9276692" cy="527125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111592C-307C-4798-B95C-2A5008E8FFF9}"/>
                </a:ext>
              </a:extLst>
            </p:cNvPr>
            <p:cNvCxnSpPr/>
            <p:nvPr/>
          </p:nvCxnSpPr>
          <p:spPr>
            <a:xfrm>
              <a:off x="1873623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036C9C7-74BA-4D80-AE95-CE29EF3C8332}"/>
                </a:ext>
              </a:extLst>
            </p:cNvPr>
            <p:cNvCxnSpPr/>
            <p:nvPr/>
          </p:nvCxnSpPr>
          <p:spPr>
            <a:xfrm>
              <a:off x="2303929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3B19E98-C577-4307-8D96-159563BEECFE}"/>
                </a:ext>
              </a:extLst>
            </p:cNvPr>
            <p:cNvCxnSpPr/>
            <p:nvPr/>
          </p:nvCxnSpPr>
          <p:spPr>
            <a:xfrm>
              <a:off x="2744992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4A71894-C570-4B41-BF21-20C735002831}"/>
                </a:ext>
              </a:extLst>
            </p:cNvPr>
            <p:cNvCxnSpPr/>
            <p:nvPr/>
          </p:nvCxnSpPr>
          <p:spPr>
            <a:xfrm>
              <a:off x="3153783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26D1889-60B8-4E8C-B0A4-EC6D77F53C46}"/>
                </a:ext>
              </a:extLst>
            </p:cNvPr>
            <p:cNvCxnSpPr/>
            <p:nvPr/>
          </p:nvCxnSpPr>
          <p:spPr>
            <a:xfrm>
              <a:off x="3661185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8025ECA-A574-4E41-806F-5BA1E1577D74}"/>
                </a:ext>
              </a:extLst>
            </p:cNvPr>
            <p:cNvCxnSpPr/>
            <p:nvPr/>
          </p:nvCxnSpPr>
          <p:spPr>
            <a:xfrm>
              <a:off x="4123764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DD4D9FCB-86BA-485F-8AF1-FE47296F2874}"/>
                </a:ext>
              </a:extLst>
            </p:cNvPr>
            <p:cNvCxnSpPr/>
            <p:nvPr/>
          </p:nvCxnSpPr>
          <p:spPr>
            <a:xfrm>
              <a:off x="4554070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5027AEB-DA16-47BE-9AE6-A1FA739BD70A}"/>
                </a:ext>
              </a:extLst>
            </p:cNvPr>
            <p:cNvCxnSpPr/>
            <p:nvPr/>
          </p:nvCxnSpPr>
          <p:spPr>
            <a:xfrm>
              <a:off x="4995133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5159BD2-56D5-4B4F-BB3A-45D4387BB8CB}"/>
                </a:ext>
              </a:extLst>
            </p:cNvPr>
            <p:cNvCxnSpPr/>
            <p:nvPr/>
          </p:nvCxnSpPr>
          <p:spPr>
            <a:xfrm>
              <a:off x="5434405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AFE89E0D-CF7D-4CF7-B357-B695CA521CBD}"/>
                </a:ext>
              </a:extLst>
            </p:cNvPr>
            <p:cNvCxnSpPr/>
            <p:nvPr/>
          </p:nvCxnSpPr>
          <p:spPr>
            <a:xfrm>
              <a:off x="5888017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A067D7A-DD98-4B30-99F6-90679D4397DA}"/>
                </a:ext>
              </a:extLst>
            </p:cNvPr>
            <p:cNvCxnSpPr/>
            <p:nvPr/>
          </p:nvCxnSpPr>
          <p:spPr>
            <a:xfrm>
              <a:off x="6350596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A1A20C1-1620-4D96-8E3F-4A9F77BDAA7F}"/>
                </a:ext>
              </a:extLst>
            </p:cNvPr>
            <p:cNvCxnSpPr/>
            <p:nvPr/>
          </p:nvCxnSpPr>
          <p:spPr>
            <a:xfrm>
              <a:off x="6791660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0A0EC2F-95F9-4D66-B5A9-90A201433AEB}"/>
                </a:ext>
              </a:extLst>
            </p:cNvPr>
            <p:cNvCxnSpPr/>
            <p:nvPr/>
          </p:nvCxnSpPr>
          <p:spPr>
            <a:xfrm>
              <a:off x="7221965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C565FB0-5DB2-4497-88A7-FC053175EAB5}"/>
                </a:ext>
              </a:extLst>
            </p:cNvPr>
            <p:cNvCxnSpPr/>
            <p:nvPr/>
          </p:nvCxnSpPr>
          <p:spPr>
            <a:xfrm>
              <a:off x="7650480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10F8AF5-D288-4365-8002-429195DA1CF8}"/>
                </a:ext>
              </a:extLst>
            </p:cNvPr>
            <p:cNvCxnSpPr/>
            <p:nvPr/>
          </p:nvCxnSpPr>
          <p:spPr>
            <a:xfrm>
              <a:off x="8093334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62914D6-B1B4-40B9-A36D-B03D927491AB}"/>
                </a:ext>
              </a:extLst>
            </p:cNvPr>
            <p:cNvCxnSpPr/>
            <p:nvPr/>
          </p:nvCxnSpPr>
          <p:spPr>
            <a:xfrm>
              <a:off x="8523639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8E7D7476-0C3B-40FC-B2D3-B48633106EB3}"/>
                </a:ext>
              </a:extLst>
            </p:cNvPr>
            <p:cNvCxnSpPr/>
            <p:nvPr/>
          </p:nvCxnSpPr>
          <p:spPr>
            <a:xfrm>
              <a:off x="8996979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31479ED-D083-4DEF-A3EC-739F75B878F7}"/>
                </a:ext>
              </a:extLst>
            </p:cNvPr>
            <p:cNvCxnSpPr/>
            <p:nvPr/>
          </p:nvCxnSpPr>
          <p:spPr>
            <a:xfrm>
              <a:off x="9470314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BFEC81F5-2E64-45CC-B054-15DEA97041AB}"/>
                </a:ext>
              </a:extLst>
            </p:cNvPr>
            <p:cNvCxnSpPr/>
            <p:nvPr/>
          </p:nvCxnSpPr>
          <p:spPr>
            <a:xfrm>
              <a:off x="9900636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6D558F21-FE60-4422-A215-3FC371A1196E}"/>
                </a:ext>
              </a:extLst>
            </p:cNvPr>
            <p:cNvCxnSpPr/>
            <p:nvPr/>
          </p:nvCxnSpPr>
          <p:spPr>
            <a:xfrm>
              <a:off x="10332732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9EA1B707-CBF7-44B5-8D7A-44EBB9A4A189}"/>
                </a:ext>
              </a:extLst>
            </p:cNvPr>
            <p:cNvCxnSpPr/>
            <p:nvPr/>
          </p:nvCxnSpPr>
          <p:spPr>
            <a:xfrm>
              <a:off x="10730768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FD416F3-3F15-4966-87A7-70598A2B6DA0}"/>
                </a:ext>
              </a:extLst>
            </p:cNvPr>
            <p:cNvCxnSpPr/>
            <p:nvPr/>
          </p:nvCxnSpPr>
          <p:spPr>
            <a:xfrm>
              <a:off x="11150315" y="2194560"/>
              <a:ext cx="0" cy="52712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1DBF3C7-747D-4524-A99E-F03A895DA8F3}"/>
              </a:ext>
            </a:extLst>
          </p:cNvPr>
          <p:cNvGrpSpPr/>
          <p:nvPr/>
        </p:nvGrpSpPr>
        <p:grpSpPr>
          <a:xfrm>
            <a:off x="628894" y="1285592"/>
            <a:ext cx="1019595" cy="5016386"/>
            <a:chOff x="1582778" y="1285592"/>
            <a:chExt cx="1357082" cy="501638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6DCE942-42A6-4C81-A6B4-28F02EE22CD0}"/>
                </a:ext>
              </a:extLst>
            </p:cNvPr>
            <p:cNvSpPr/>
            <p:nvPr/>
          </p:nvSpPr>
          <p:spPr>
            <a:xfrm>
              <a:off x="1582778" y="2020414"/>
              <a:ext cx="1305306" cy="4281564"/>
            </a:xfrm>
            <a:prstGeom prst="roundRect">
              <a:avLst/>
            </a:prstGeom>
            <a:solidFill>
              <a:srgbClr val="E74565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E5F611E-2352-4B2E-B8CE-0C165BA4E7EE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2235431" y="1285592"/>
              <a:ext cx="0" cy="734822"/>
            </a:xfrm>
            <a:prstGeom prst="line">
              <a:avLst/>
            </a:prstGeom>
            <a:ln>
              <a:solidFill>
                <a:srgbClr val="E74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8D834C0-8EB2-4EC0-84EF-853786956F02}"/>
                </a:ext>
              </a:extLst>
            </p:cNvPr>
            <p:cNvCxnSpPr>
              <a:cxnSpLocks/>
            </p:cNvCxnSpPr>
            <p:nvPr/>
          </p:nvCxnSpPr>
          <p:spPr>
            <a:xfrm>
              <a:off x="2235431" y="1285592"/>
              <a:ext cx="704429" cy="0"/>
            </a:xfrm>
            <a:prstGeom prst="line">
              <a:avLst/>
            </a:prstGeom>
            <a:ln>
              <a:solidFill>
                <a:srgbClr val="E74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F1AEFB3A-7DB3-40DE-AA7E-D3B831912CD0}"/>
              </a:ext>
            </a:extLst>
          </p:cNvPr>
          <p:cNvSpPr/>
          <p:nvPr/>
        </p:nvSpPr>
        <p:spPr>
          <a:xfrm>
            <a:off x="2986233" y="2020414"/>
            <a:ext cx="8515626" cy="4281564"/>
          </a:xfrm>
          <a:prstGeom prst="roundRect">
            <a:avLst/>
          </a:prstGeom>
          <a:solidFill>
            <a:srgbClr val="F1AC6A">
              <a:alpha val="6000"/>
            </a:srgbClr>
          </a:solidFill>
          <a:ln>
            <a:solidFill>
              <a:srgbClr val="F1AC6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7CB50C6-E18D-46F1-A065-4E87036EAA12}"/>
              </a:ext>
            </a:extLst>
          </p:cNvPr>
          <p:cNvSpPr txBox="1"/>
          <p:nvPr/>
        </p:nvSpPr>
        <p:spPr>
          <a:xfrm>
            <a:off x="1587748" y="1152676"/>
            <a:ext cx="53011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~ 2 :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샘플링을 구매하거나 소극적인 신규 고객 집단</a:t>
            </a:r>
          </a:p>
          <a:p>
            <a:r>
              <a:rPr lang="ko-KR" altLang="en-US" sz="1200" u="sng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샘플링하는</a:t>
            </a:r>
            <a:r>
              <a:rPr lang="ko-KR" altLang="en-US" sz="12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제품의 카테고리에 대한 추가 탐색</a:t>
            </a:r>
            <a:r>
              <a:rPr lang="en-US" altLang="ko-KR" sz="12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크로스 </a:t>
            </a:r>
            <a:r>
              <a:rPr lang="ko-KR" altLang="en-US" sz="1200" u="sng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셀링</a:t>
            </a:r>
            <a:r>
              <a:rPr lang="ko-KR" altLang="en-US" sz="12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카테고리 추천 필요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EBBE88A-C966-417B-9A4B-45542673C959}"/>
              </a:ext>
            </a:extLst>
          </p:cNvPr>
          <p:cNvGrpSpPr/>
          <p:nvPr/>
        </p:nvGrpSpPr>
        <p:grpSpPr>
          <a:xfrm>
            <a:off x="924141" y="2678961"/>
            <a:ext cx="1999332" cy="561621"/>
            <a:chOff x="924141" y="2330279"/>
            <a:chExt cx="1999332" cy="679561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C877FD6-F66F-4251-BFEF-C834F9C7A274}"/>
                </a:ext>
              </a:extLst>
            </p:cNvPr>
            <p:cNvCxnSpPr>
              <a:cxnSpLocks/>
            </p:cNvCxnSpPr>
            <p:nvPr/>
          </p:nvCxnSpPr>
          <p:spPr>
            <a:xfrm>
              <a:off x="924141" y="3009840"/>
              <a:ext cx="1999332" cy="0"/>
            </a:xfrm>
            <a:prstGeom prst="line">
              <a:avLst/>
            </a:prstGeom>
            <a:ln w="28575">
              <a:solidFill>
                <a:srgbClr val="E7456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0F600DD-A4E4-48F3-A957-36A0E5819419}"/>
                </a:ext>
              </a:extLst>
            </p:cNvPr>
            <p:cNvCxnSpPr>
              <a:cxnSpLocks/>
            </p:cNvCxnSpPr>
            <p:nvPr/>
          </p:nvCxnSpPr>
          <p:spPr>
            <a:xfrm>
              <a:off x="924141" y="2330279"/>
              <a:ext cx="0" cy="623152"/>
            </a:xfrm>
            <a:prstGeom prst="line">
              <a:avLst/>
            </a:prstGeom>
            <a:ln w="28575">
              <a:solidFill>
                <a:srgbClr val="E7456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A8FC71F-4723-4577-AC8B-E038B98ED13E}"/>
              </a:ext>
            </a:extLst>
          </p:cNvPr>
          <p:cNvGrpSpPr/>
          <p:nvPr/>
        </p:nvGrpSpPr>
        <p:grpSpPr>
          <a:xfrm>
            <a:off x="1387236" y="2685258"/>
            <a:ext cx="1567580" cy="335257"/>
            <a:chOff x="1387236" y="2342238"/>
            <a:chExt cx="1567580" cy="405661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0486270-4739-4497-8AD3-44913A2594BE}"/>
                </a:ext>
              </a:extLst>
            </p:cNvPr>
            <p:cNvCxnSpPr>
              <a:cxnSpLocks/>
            </p:cNvCxnSpPr>
            <p:nvPr/>
          </p:nvCxnSpPr>
          <p:spPr>
            <a:xfrm>
              <a:off x="1387236" y="2747899"/>
              <a:ext cx="1567580" cy="0"/>
            </a:xfrm>
            <a:prstGeom prst="line">
              <a:avLst/>
            </a:prstGeom>
            <a:ln w="28575">
              <a:solidFill>
                <a:srgbClr val="E74565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8B57D4F-42CD-408A-AA81-4D7DF670BFEF}"/>
                </a:ext>
              </a:extLst>
            </p:cNvPr>
            <p:cNvCxnSpPr>
              <a:cxnSpLocks/>
            </p:cNvCxnSpPr>
            <p:nvPr/>
          </p:nvCxnSpPr>
          <p:spPr>
            <a:xfrm>
              <a:off x="1387236" y="2342238"/>
              <a:ext cx="0" cy="323280"/>
            </a:xfrm>
            <a:prstGeom prst="line">
              <a:avLst/>
            </a:prstGeom>
            <a:ln w="28575">
              <a:solidFill>
                <a:srgbClr val="E74565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2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2639" y="2383975"/>
            <a:ext cx="8398599" cy="11295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24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[ 1 ]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8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32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분석의 배경과 데이터 구성</a:t>
            </a:r>
            <a:endParaRPr lang="en-US" altLang="ko-KR" sz="2400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620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FB0AF-DFF2-458C-B0C6-F1023395D5F3}"/>
              </a:ext>
            </a:extLst>
          </p:cNvPr>
          <p:cNvSpPr/>
          <p:nvPr/>
        </p:nvSpPr>
        <p:spPr>
          <a:xfrm>
            <a:off x="1023681" y="1957150"/>
            <a:ext cx="1773242" cy="305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추천 알고리즘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656781-4C29-483C-91DE-6C9843E698AF}"/>
              </a:ext>
            </a:extLst>
          </p:cNvPr>
          <p:cNvGrpSpPr/>
          <p:nvPr/>
        </p:nvGrpSpPr>
        <p:grpSpPr>
          <a:xfrm>
            <a:off x="1004836" y="4763487"/>
            <a:ext cx="10119982" cy="547200"/>
            <a:chOff x="1036009" y="4837925"/>
            <a:chExt cx="10119982" cy="5472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665602-4294-47EF-9B6B-36A8A9C17F73}"/>
                </a:ext>
              </a:extLst>
            </p:cNvPr>
            <p:cNvSpPr/>
            <p:nvPr/>
          </p:nvSpPr>
          <p:spPr>
            <a:xfrm>
              <a:off x="1036009" y="4837925"/>
              <a:ext cx="10119982" cy="5472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8A9A497-26E1-4985-9E55-184A91693955}"/>
                </a:ext>
              </a:extLst>
            </p:cNvPr>
            <p:cNvSpPr/>
            <p:nvPr/>
          </p:nvSpPr>
          <p:spPr>
            <a:xfrm>
              <a:off x="8365401" y="4837987"/>
              <a:ext cx="2790589" cy="5471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FCA9E0-74D6-41E0-BF96-A32997666697}"/>
              </a:ext>
            </a:extLst>
          </p:cNvPr>
          <p:cNvSpPr/>
          <p:nvPr/>
        </p:nvSpPr>
        <p:spPr>
          <a:xfrm>
            <a:off x="1023681" y="3291576"/>
            <a:ext cx="55285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별 의 전체 구매품목을 기준으로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Train, Test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Split.</a:t>
            </a:r>
          </a:p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개념 적용되지 않음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099CCD-16CE-4E8D-8152-FEF7D7B886BC}"/>
              </a:ext>
            </a:extLst>
          </p:cNvPr>
          <p:cNvSpPr/>
          <p:nvPr/>
        </p:nvSpPr>
        <p:spPr>
          <a:xfrm>
            <a:off x="1023681" y="4319041"/>
            <a:ext cx="2374368" cy="305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500" b="1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추천 및 검증 알고리즘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119A4E-092E-4BF1-A3F9-D456ECF4E8F6}"/>
              </a:ext>
            </a:extLst>
          </p:cNvPr>
          <p:cNvSpPr/>
          <p:nvPr/>
        </p:nvSpPr>
        <p:spPr>
          <a:xfrm>
            <a:off x="1023681" y="5865523"/>
            <a:ext cx="930895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구매 정보를 시간순으로 정렬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2016.01 ~ 2018.06 .</a:t>
            </a:r>
          </a:p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추천모델 구현 후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 ~ 2017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고객 데이터 기반으로 추천 리스트 구성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동일 고객 구매 정보와 </a:t>
            </a:r>
            <a:r>
              <a:rPr lang="ko-KR" altLang="en-US" sz="1200" dirty="0" err="1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일치율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770786-C4F2-4806-A0AD-6AA6027BA13A}"/>
              </a:ext>
            </a:extLst>
          </p:cNvPr>
          <p:cNvCxnSpPr/>
          <p:nvPr/>
        </p:nvCxnSpPr>
        <p:spPr>
          <a:xfrm>
            <a:off x="1023681" y="5455051"/>
            <a:ext cx="0" cy="2320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186B8F0-8EC5-4AEC-9FF0-59D6C1CA1DF6}"/>
              </a:ext>
            </a:extLst>
          </p:cNvPr>
          <p:cNvCxnSpPr/>
          <p:nvPr/>
        </p:nvCxnSpPr>
        <p:spPr>
          <a:xfrm>
            <a:off x="8334228" y="5455051"/>
            <a:ext cx="0" cy="2320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4C934A1-8DB1-4B25-A84E-E950844DB10B}"/>
              </a:ext>
            </a:extLst>
          </p:cNvPr>
          <p:cNvCxnSpPr/>
          <p:nvPr/>
        </p:nvCxnSpPr>
        <p:spPr>
          <a:xfrm>
            <a:off x="1023681" y="5571067"/>
            <a:ext cx="731054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91318F2-F57A-41DB-8AEB-857126328D98}"/>
              </a:ext>
            </a:extLst>
          </p:cNvPr>
          <p:cNvCxnSpPr/>
          <p:nvPr/>
        </p:nvCxnSpPr>
        <p:spPr>
          <a:xfrm>
            <a:off x="11124817" y="5455051"/>
            <a:ext cx="0" cy="2320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5019E56-077F-4E6F-A95E-4549B1ACA912}"/>
              </a:ext>
            </a:extLst>
          </p:cNvPr>
          <p:cNvCxnSpPr>
            <a:cxnSpLocks/>
          </p:cNvCxnSpPr>
          <p:nvPr/>
        </p:nvCxnSpPr>
        <p:spPr>
          <a:xfrm>
            <a:off x="8350674" y="5574876"/>
            <a:ext cx="277414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590DC7-BEC4-4BC4-A280-9B5961EB8749}"/>
              </a:ext>
            </a:extLst>
          </p:cNvPr>
          <p:cNvSpPr/>
          <p:nvPr/>
        </p:nvSpPr>
        <p:spPr>
          <a:xfrm>
            <a:off x="3311758" y="5574822"/>
            <a:ext cx="2141933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years</a:t>
            </a:r>
            <a:r>
              <a: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( 2016.01 ~ 2017.12)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4ACC55-DDE3-4D79-9374-1204E0615E9C}"/>
              </a:ext>
            </a:extLst>
          </p:cNvPr>
          <p:cNvSpPr/>
          <p:nvPr/>
        </p:nvSpPr>
        <p:spPr>
          <a:xfrm>
            <a:off x="8716875" y="5594384"/>
            <a:ext cx="2204450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 month</a:t>
            </a:r>
            <a:r>
              <a: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( 2018.01 ~ 2018.06)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F6372-253C-4505-B5BE-4D00D6CE30E5}"/>
              </a:ext>
            </a:extLst>
          </p:cNvPr>
          <p:cNvSpPr/>
          <p:nvPr/>
        </p:nvSpPr>
        <p:spPr>
          <a:xfrm>
            <a:off x="9545982" y="4923634"/>
            <a:ext cx="49096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AD9C53-468A-4103-B32A-0ACE920AEEC8}"/>
              </a:ext>
            </a:extLst>
          </p:cNvPr>
          <p:cNvSpPr/>
          <p:nvPr/>
        </p:nvSpPr>
        <p:spPr>
          <a:xfrm>
            <a:off x="1004836" y="2535888"/>
            <a:ext cx="10119982" cy="5472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49A753-D45F-4457-927A-D40AF6606869}"/>
              </a:ext>
            </a:extLst>
          </p:cNvPr>
          <p:cNvSpPr/>
          <p:nvPr/>
        </p:nvSpPr>
        <p:spPr>
          <a:xfrm>
            <a:off x="3865913" y="2535889"/>
            <a:ext cx="650033" cy="5471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E59040-A83C-493A-AB65-AE42239B456C}"/>
              </a:ext>
            </a:extLst>
          </p:cNvPr>
          <p:cNvSpPr/>
          <p:nvPr/>
        </p:nvSpPr>
        <p:spPr>
          <a:xfrm>
            <a:off x="5819122" y="2538439"/>
            <a:ext cx="650033" cy="5471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2FFC5D-FD43-4D4E-B937-020BA8405E03}"/>
              </a:ext>
            </a:extLst>
          </p:cNvPr>
          <p:cNvSpPr/>
          <p:nvPr/>
        </p:nvSpPr>
        <p:spPr>
          <a:xfrm>
            <a:off x="7745890" y="2535889"/>
            <a:ext cx="650033" cy="5471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2A8C23-9E98-4FC2-B05B-3CCD815B0049}"/>
              </a:ext>
            </a:extLst>
          </p:cNvPr>
          <p:cNvSpPr/>
          <p:nvPr/>
        </p:nvSpPr>
        <p:spPr>
          <a:xfrm>
            <a:off x="9555872" y="2535889"/>
            <a:ext cx="650033" cy="5471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185CB8-4160-4886-A8DE-362A85972E0E}"/>
              </a:ext>
            </a:extLst>
          </p:cNvPr>
          <p:cNvGrpSpPr/>
          <p:nvPr/>
        </p:nvGrpSpPr>
        <p:grpSpPr>
          <a:xfrm>
            <a:off x="1903374" y="2535889"/>
            <a:ext cx="650033" cy="547138"/>
            <a:chOff x="1934547" y="1744827"/>
            <a:chExt cx="650033" cy="54713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F0F3940-5275-4749-A2BE-504C6DA522DE}"/>
                </a:ext>
              </a:extLst>
            </p:cNvPr>
            <p:cNvSpPr/>
            <p:nvPr/>
          </p:nvSpPr>
          <p:spPr>
            <a:xfrm>
              <a:off x="1934547" y="1744827"/>
              <a:ext cx="650033" cy="5471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522C3A7-438D-4BC0-8CC5-80B24A016905}"/>
                </a:ext>
              </a:extLst>
            </p:cNvPr>
            <p:cNvSpPr/>
            <p:nvPr/>
          </p:nvSpPr>
          <p:spPr>
            <a:xfrm>
              <a:off x="2024839" y="1905497"/>
              <a:ext cx="444930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test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BFF49E-12D1-4465-800F-A7EC141EA02A}"/>
              </a:ext>
            </a:extLst>
          </p:cNvPr>
          <p:cNvSpPr/>
          <p:nvPr/>
        </p:nvSpPr>
        <p:spPr>
          <a:xfrm>
            <a:off x="3937795" y="2680192"/>
            <a:ext cx="444930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A63DF-DD89-4769-8565-5844CF3E877E}"/>
              </a:ext>
            </a:extLst>
          </p:cNvPr>
          <p:cNvSpPr/>
          <p:nvPr/>
        </p:nvSpPr>
        <p:spPr>
          <a:xfrm>
            <a:off x="5940510" y="2681984"/>
            <a:ext cx="444930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EE1655-6A3F-44C5-ACB5-A822C27E4BCF}"/>
              </a:ext>
            </a:extLst>
          </p:cNvPr>
          <p:cNvSpPr/>
          <p:nvPr/>
        </p:nvSpPr>
        <p:spPr>
          <a:xfrm>
            <a:off x="7839448" y="2698127"/>
            <a:ext cx="444930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8B06A9-70C6-4A4A-9B88-B46A00A88513}"/>
              </a:ext>
            </a:extLst>
          </p:cNvPr>
          <p:cNvSpPr/>
          <p:nvPr/>
        </p:nvSpPr>
        <p:spPr>
          <a:xfrm>
            <a:off x="9658423" y="2680192"/>
            <a:ext cx="444930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8C05BC-17FD-4190-9B7D-0B9A65DF880B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추천모델 검증 프로세스</a:t>
            </a:r>
          </a:p>
        </p:txBody>
      </p:sp>
    </p:spTree>
    <p:extLst>
      <p:ext uri="{BB962C8B-B14F-4D97-AF65-F5344CB8AC3E}">
        <p14:creationId xmlns:p14="http://schemas.microsoft.com/office/powerpoint/2010/main" val="13863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32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21942FA-E656-46A1-AF9B-121DBA31B883}"/>
              </a:ext>
            </a:extLst>
          </p:cNvPr>
          <p:cNvGrpSpPr/>
          <p:nvPr/>
        </p:nvGrpSpPr>
        <p:grpSpPr>
          <a:xfrm>
            <a:off x="917263" y="1535156"/>
            <a:ext cx="10138664" cy="5322962"/>
            <a:chOff x="917263" y="1535156"/>
            <a:chExt cx="10138664" cy="532296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A3B7812-FE33-402E-9F35-D05D26784DAE}"/>
                </a:ext>
              </a:extLst>
            </p:cNvPr>
            <p:cNvSpPr/>
            <p:nvPr/>
          </p:nvSpPr>
          <p:spPr>
            <a:xfrm>
              <a:off x="1698172" y="2335106"/>
              <a:ext cx="8901404" cy="53184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4B8C905-ED60-4324-88C7-05F28D62B27D}"/>
                </a:ext>
              </a:extLst>
            </p:cNvPr>
            <p:cNvSpPr/>
            <p:nvPr/>
          </p:nvSpPr>
          <p:spPr>
            <a:xfrm>
              <a:off x="1437226" y="2226296"/>
              <a:ext cx="3050799" cy="433867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AC8C4FF-8E48-4D02-9AE9-A4A0492B6ABF}"/>
                </a:ext>
              </a:extLst>
            </p:cNvPr>
            <p:cNvSpPr/>
            <p:nvPr/>
          </p:nvSpPr>
          <p:spPr>
            <a:xfrm>
              <a:off x="1688841" y="3084571"/>
              <a:ext cx="8901404" cy="53184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41244F1-1F73-4CBF-B3DB-C668F3B7106A}"/>
                </a:ext>
              </a:extLst>
            </p:cNvPr>
            <p:cNvSpPr/>
            <p:nvPr/>
          </p:nvSpPr>
          <p:spPr>
            <a:xfrm>
              <a:off x="1427895" y="2975761"/>
              <a:ext cx="3060130" cy="433867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AA671B8-56A4-46F7-9F7C-2819CC11C2CB}"/>
                </a:ext>
              </a:extLst>
            </p:cNvPr>
            <p:cNvSpPr/>
            <p:nvPr/>
          </p:nvSpPr>
          <p:spPr>
            <a:xfrm>
              <a:off x="1688841" y="3872867"/>
              <a:ext cx="8901404" cy="53184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6BED191-17B9-47F0-827C-85539CF7EE05}"/>
                </a:ext>
              </a:extLst>
            </p:cNvPr>
            <p:cNvSpPr/>
            <p:nvPr/>
          </p:nvSpPr>
          <p:spPr>
            <a:xfrm>
              <a:off x="1427895" y="3764057"/>
              <a:ext cx="3050799" cy="433867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06D7CCB-1573-4EB9-A4D5-46926291EF5F}"/>
                </a:ext>
              </a:extLst>
            </p:cNvPr>
            <p:cNvSpPr/>
            <p:nvPr/>
          </p:nvSpPr>
          <p:spPr>
            <a:xfrm>
              <a:off x="1759819" y="4651017"/>
              <a:ext cx="8793413" cy="53184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234A3603-DA83-4887-AE7F-CBAD4314B40B}"/>
                </a:ext>
              </a:extLst>
            </p:cNvPr>
            <p:cNvSpPr/>
            <p:nvPr/>
          </p:nvSpPr>
          <p:spPr>
            <a:xfrm>
              <a:off x="1427895" y="4542207"/>
              <a:ext cx="3060130" cy="433867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EE74960-C82E-45CB-B186-EEA3756EC1E8}"/>
                </a:ext>
              </a:extLst>
            </p:cNvPr>
            <p:cNvSpPr/>
            <p:nvPr/>
          </p:nvSpPr>
          <p:spPr>
            <a:xfrm>
              <a:off x="1687541" y="5507323"/>
              <a:ext cx="8901404" cy="53184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B7A427B-A004-4663-8007-FFA4C22F2637}"/>
                </a:ext>
              </a:extLst>
            </p:cNvPr>
            <p:cNvSpPr/>
            <p:nvPr/>
          </p:nvSpPr>
          <p:spPr>
            <a:xfrm>
              <a:off x="1427895" y="5429167"/>
              <a:ext cx="3050799" cy="433867"/>
            </a:xfrm>
            <a:prstGeom prst="roundRect">
              <a:avLst/>
            </a:prstGeom>
            <a:solidFill>
              <a:srgbClr val="FFC000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C7D0E77-9991-4CB2-AEA0-36612E42827B}"/>
                </a:ext>
              </a:extLst>
            </p:cNvPr>
            <p:cNvSpPr/>
            <p:nvPr/>
          </p:nvSpPr>
          <p:spPr>
            <a:xfrm>
              <a:off x="1759819" y="6326273"/>
              <a:ext cx="8793413" cy="531845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934AD822-676C-44E8-B08E-F7F54F02524D}"/>
                </a:ext>
              </a:extLst>
            </p:cNvPr>
            <p:cNvSpPr/>
            <p:nvPr/>
          </p:nvSpPr>
          <p:spPr>
            <a:xfrm>
              <a:off x="1427895" y="6217463"/>
              <a:ext cx="3060130" cy="433867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2A75230-01BA-48B1-9CD7-1E92D1D75536}"/>
                </a:ext>
              </a:extLst>
            </p:cNvPr>
            <p:cNvSpPr/>
            <p:nvPr/>
          </p:nvSpPr>
          <p:spPr>
            <a:xfrm>
              <a:off x="1712427" y="2303810"/>
              <a:ext cx="2382383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500" b="1" dirty="0" err="1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UserBase</a:t>
              </a:r>
              <a:r>
                <a:rPr lang="en-US" altLang="ko-KR" sz="15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Cosine </a:t>
              </a:r>
              <a:r>
                <a:rPr lang="ko-KR" altLang="en-US" sz="15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유사도</a:t>
              </a:r>
              <a:endParaRPr lang="ko-KR" altLang="en-US" sz="1100" dirty="0">
                <a:ln>
                  <a:solidFill>
                    <a:schemeClr val="bg1">
                      <a:lumMod val="95000"/>
                      <a:alpha val="57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9B9ECF7-C607-4322-82ED-0A29D41DBF83}"/>
                </a:ext>
              </a:extLst>
            </p:cNvPr>
            <p:cNvSpPr/>
            <p:nvPr/>
          </p:nvSpPr>
          <p:spPr>
            <a:xfrm>
              <a:off x="1687541" y="3062703"/>
              <a:ext cx="2566280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500" b="1" dirty="0" err="1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UserBase</a:t>
              </a:r>
              <a:r>
                <a:rPr lang="en-US" altLang="ko-KR" sz="15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Pearson </a:t>
              </a:r>
              <a:r>
                <a:rPr lang="ko-KR" altLang="en-US" sz="15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유사도</a:t>
              </a:r>
              <a:endParaRPr lang="ko-KR" altLang="en-US" sz="1100" dirty="0">
                <a:ln>
                  <a:solidFill>
                    <a:schemeClr val="bg1">
                      <a:lumMod val="95000"/>
                      <a:alpha val="57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9B9586-FB2B-4BD9-8227-EF07257B45B2}"/>
                </a:ext>
              </a:extLst>
            </p:cNvPr>
            <p:cNvSpPr/>
            <p:nvPr/>
          </p:nvSpPr>
          <p:spPr>
            <a:xfrm>
              <a:off x="1715531" y="3855812"/>
              <a:ext cx="2387961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500" b="1" dirty="0" err="1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ItemBase</a:t>
              </a:r>
              <a:r>
                <a:rPr lang="en-US" altLang="ko-KR" sz="15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Cosine </a:t>
              </a:r>
              <a:r>
                <a:rPr lang="ko-KR" altLang="en-US" sz="15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유사도</a:t>
              </a:r>
              <a:endParaRPr lang="ko-KR" altLang="en-US" sz="1100" dirty="0">
                <a:ln>
                  <a:solidFill>
                    <a:schemeClr val="bg1">
                      <a:lumMod val="95000"/>
                      <a:alpha val="57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93F4FB-17CA-41FA-B772-6FF0CCF3A224}"/>
                </a:ext>
              </a:extLst>
            </p:cNvPr>
            <p:cNvSpPr/>
            <p:nvPr/>
          </p:nvSpPr>
          <p:spPr>
            <a:xfrm>
              <a:off x="1690645" y="4614705"/>
              <a:ext cx="2504532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500" b="1" dirty="0" err="1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ItemBase</a:t>
              </a:r>
              <a:r>
                <a:rPr lang="en-US" altLang="ko-KR" sz="15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Pearson </a:t>
              </a:r>
              <a:r>
                <a:rPr lang="ko-KR" altLang="en-US" sz="15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유사도</a:t>
              </a:r>
              <a:endParaRPr lang="ko-KR" altLang="en-US" sz="1100" dirty="0">
                <a:ln>
                  <a:solidFill>
                    <a:schemeClr val="bg1">
                      <a:lumMod val="95000"/>
                      <a:alpha val="57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B807AA2-D721-46B7-B56A-25163BAEF635}"/>
                </a:ext>
              </a:extLst>
            </p:cNvPr>
            <p:cNvSpPr/>
            <p:nvPr/>
          </p:nvSpPr>
          <p:spPr>
            <a:xfrm>
              <a:off x="1398295" y="5507323"/>
              <a:ext cx="309597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500" b="1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Binary </a:t>
              </a:r>
              <a:r>
                <a:rPr lang="en-US" altLang="ko-KR" sz="1500" b="1" dirty="0" err="1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UserBase</a:t>
              </a:r>
              <a:r>
                <a:rPr lang="en-US" altLang="ko-KR" sz="1500" b="1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Jaccard </a:t>
              </a:r>
              <a:r>
                <a:rPr lang="ko-KR" altLang="en-US" sz="1500" b="1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유사도</a:t>
              </a:r>
              <a:endPara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DB143B-C11D-4651-B250-60C26CF7D407}"/>
                </a:ext>
              </a:extLst>
            </p:cNvPr>
            <p:cNvSpPr/>
            <p:nvPr/>
          </p:nvSpPr>
          <p:spPr>
            <a:xfrm>
              <a:off x="1485381" y="6303540"/>
              <a:ext cx="2961773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Binary </a:t>
              </a:r>
              <a:r>
                <a:rPr lang="en-US" altLang="ko-KR" sz="1400" b="1" dirty="0" err="1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ItemBase</a:t>
              </a:r>
              <a:r>
                <a:rPr lang="en-US" altLang="ko-KR" sz="14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Jaccard </a:t>
              </a:r>
              <a:r>
                <a:rPr lang="ko-KR" altLang="en-US" sz="1400" b="1" dirty="0">
                  <a:ln>
                    <a:solidFill>
                      <a:schemeClr val="bg1">
                        <a:lumMod val="95000"/>
                        <a:alpha val="57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유사도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57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3B38AAA-11C4-4932-875F-91E66F849668}"/>
                </a:ext>
              </a:extLst>
            </p:cNvPr>
            <p:cNvSpPr/>
            <p:nvPr/>
          </p:nvSpPr>
          <p:spPr>
            <a:xfrm>
              <a:off x="1054854" y="1535156"/>
              <a:ext cx="697562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500" b="1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500" b="1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추천리스트 기반으로 가장 정확도 높은 모델 확인 </a:t>
              </a:r>
              <a:r>
                <a:rPr lang="en-US" altLang="ko-KR" sz="1500" b="1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(Precision, recall, F-score)</a:t>
              </a:r>
              <a:endPara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735D65-EC29-4972-83A2-CA9AAEB66452}"/>
                </a:ext>
              </a:extLst>
            </p:cNvPr>
            <p:cNvSpPr/>
            <p:nvPr/>
          </p:nvSpPr>
          <p:spPr>
            <a:xfrm>
              <a:off x="5144554" y="2471233"/>
              <a:ext cx="4684744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Precision : 0.0405 , recall : 0.0297 , F-score : 0.0343</a:t>
              </a:r>
              <a:endPara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91C133C-25BF-49DC-8F3E-843AC4D2A6B9}"/>
                </a:ext>
              </a:extLst>
            </p:cNvPr>
            <p:cNvSpPr/>
            <p:nvPr/>
          </p:nvSpPr>
          <p:spPr>
            <a:xfrm>
              <a:off x="5146345" y="3247578"/>
              <a:ext cx="4684744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Precision : 0.0405 , recall : 0.0297 , F-score : 0.0343</a:t>
              </a:r>
              <a:endPara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75F770F-CE5F-4A68-9E3F-8A63022D6C78}"/>
                </a:ext>
              </a:extLst>
            </p:cNvPr>
            <p:cNvSpPr/>
            <p:nvPr/>
          </p:nvSpPr>
          <p:spPr>
            <a:xfrm>
              <a:off x="5167862" y="4011370"/>
              <a:ext cx="4069191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Precision : 0.00 , recall : 0.00 , F-score : 0.00</a:t>
              </a:r>
              <a:endPara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BFDC83-9590-487C-8AF5-EC8B108B0734}"/>
                </a:ext>
              </a:extLst>
            </p:cNvPr>
            <p:cNvSpPr/>
            <p:nvPr/>
          </p:nvSpPr>
          <p:spPr>
            <a:xfrm>
              <a:off x="5169656" y="4776959"/>
              <a:ext cx="4069191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Precision : 0.00 , recall : 0.00 , F-score : 0.00</a:t>
              </a:r>
              <a:endPara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81FB002-8C31-4F44-A3E6-D8311EFC3F62}"/>
                </a:ext>
              </a:extLst>
            </p:cNvPr>
            <p:cNvSpPr/>
            <p:nvPr/>
          </p:nvSpPr>
          <p:spPr>
            <a:xfrm>
              <a:off x="5167862" y="5684796"/>
              <a:ext cx="4684744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Precision : 0.1425 , recall : 0.1044 , F-score : 0.1205</a:t>
              </a:r>
              <a:endPara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0A4EA5-8DCA-4D24-8FB1-5522538813FB}"/>
                </a:ext>
              </a:extLst>
            </p:cNvPr>
            <p:cNvSpPr/>
            <p:nvPr/>
          </p:nvSpPr>
          <p:spPr>
            <a:xfrm>
              <a:off x="5167862" y="6445973"/>
              <a:ext cx="4684744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Precision : 0.0468 , recall : 0.0343 , F-score : 0.0396</a:t>
              </a:r>
              <a:endPara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5730766-C733-4167-8DD4-E1059B981309}"/>
                </a:ext>
              </a:extLst>
            </p:cNvPr>
            <p:cNvSpPr/>
            <p:nvPr/>
          </p:nvSpPr>
          <p:spPr>
            <a:xfrm>
              <a:off x="917263" y="5388928"/>
              <a:ext cx="10138664" cy="7026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E5DFD8D-9503-4DA3-A403-17AC2DA3A0D2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기반 추천모델 결정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7B6104-EFB4-44C2-A73D-BBC876556E91}"/>
              </a:ext>
            </a:extLst>
          </p:cNvPr>
          <p:cNvSpPr txBox="1"/>
          <p:nvPr/>
        </p:nvSpPr>
        <p:spPr>
          <a:xfrm>
            <a:off x="9549247" y="6101119"/>
            <a:ext cx="2561849" cy="26314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r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200" spc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200" spc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알고리즘의 </a:t>
            </a:r>
            <a:r>
              <a:rPr lang="en-US" altLang="ko-KR" sz="1200" spc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precision</a:t>
            </a:r>
            <a:r>
              <a:rPr lang="ko-KR" altLang="en-US" sz="1200" spc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200" spc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lang="ko-KR" altLang="en-US" sz="1200" spc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022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7B41C25-6671-4826-9754-D917263C53FF}"/>
              </a:ext>
            </a:extLst>
          </p:cNvPr>
          <p:cNvGrpSpPr/>
          <p:nvPr/>
        </p:nvGrpSpPr>
        <p:grpSpPr>
          <a:xfrm>
            <a:off x="3250096" y="2164740"/>
            <a:ext cx="5692998" cy="4177790"/>
            <a:chOff x="1392052" y="1851261"/>
            <a:chExt cx="4448870" cy="32647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FCF4A52-4F11-4B65-A86E-46E996B0A9F2}"/>
                </a:ext>
              </a:extLst>
            </p:cNvPr>
            <p:cNvGrpSpPr/>
            <p:nvPr/>
          </p:nvGrpSpPr>
          <p:grpSpPr>
            <a:xfrm>
              <a:off x="1392052" y="1851261"/>
              <a:ext cx="4448870" cy="3264791"/>
              <a:chOff x="1719223" y="1868039"/>
              <a:chExt cx="4448870" cy="326479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BB9B396-F8C2-4649-805E-4ACA9E383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20469" y="4392871"/>
                <a:ext cx="4447624" cy="739959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19B617E-A328-468B-A7B5-E08A08050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9223" y="1868039"/>
                <a:ext cx="4376777" cy="189712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AF334B-AC6C-475F-A548-EECD92EB8692}"/>
                </a:ext>
              </a:extLst>
            </p:cNvPr>
            <p:cNvSpPr/>
            <p:nvPr/>
          </p:nvSpPr>
          <p:spPr>
            <a:xfrm>
              <a:off x="3439818" y="3912200"/>
              <a:ext cx="354584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500" b="1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…</a:t>
              </a:r>
              <a:endPara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B7B2DA-61C7-4789-A671-D48C0461D5E5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추천모델에 의한 세분화 마케팅 전개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A0A96-697C-4998-B000-A49A70FA9BB3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 추천상품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생성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추천상품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세일품목 등 향후 세분화 마케팅에 활용 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779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4F0EC0C-BBAE-46CC-960F-C26DC1A78AFE}"/>
              </a:ext>
            </a:extLst>
          </p:cNvPr>
          <p:cNvSpPr/>
          <p:nvPr/>
        </p:nvSpPr>
        <p:spPr>
          <a:xfrm>
            <a:off x="1998681" y="2064129"/>
            <a:ext cx="2328546" cy="717359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구매패턴 파생변수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08A5-0F6F-4CD2-932F-F7D3C735A9C5}"/>
              </a:ext>
            </a:extLst>
          </p:cNvPr>
          <p:cNvSpPr/>
          <p:nvPr/>
        </p:nvSpPr>
        <p:spPr>
          <a:xfrm>
            <a:off x="5211483" y="2064129"/>
            <a:ext cx="2669512" cy="71735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등급변동 파생변수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E85BD-BF3C-4A24-80D7-BE3D07706234}"/>
              </a:ext>
            </a:extLst>
          </p:cNvPr>
          <p:cNvSpPr/>
          <p:nvPr/>
        </p:nvSpPr>
        <p:spPr>
          <a:xfrm>
            <a:off x="9076794" y="1346770"/>
            <a:ext cx="2217246" cy="717359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  <a:endParaRPr lang="ko-KR" altLang="en-US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0FD067-571A-4C4B-B00B-4618D59B0911}"/>
              </a:ext>
            </a:extLst>
          </p:cNvPr>
          <p:cNvSpPr/>
          <p:nvPr/>
        </p:nvSpPr>
        <p:spPr>
          <a:xfrm>
            <a:off x="9076794" y="2715195"/>
            <a:ext cx="2217246" cy="717359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FCM</a:t>
            </a:r>
            <a:endParaRPr lang="ko-KR" altLang="en-US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F1B5F54-0929-4608-8C9C-C8485DECBA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327227" y="2422809"/>
            <a:ext cx="8842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D81FC4E-EDD9-47B8-BD90-2D03B2768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880995" y="1705450"/>
            <a:ext cx="1195799" cy="7173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7FD92A-0A35-4B82-BEE7-6EA52E87C733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7880995" y="2422809"/>
            <a:ext cx="1195799" cy="65106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DECB40-4712-4B92-9C13-7F6E9A37810F}"/>
              </a:ext>
            </a:extLst>
          </p:cNvPr>
          <p:cNvSpPr/>
          <p:nvPr/>
        </p:nvSpPr>
        <p:spPr>
          <a:xfrm>
            <a:off x="545651" y="1885221"/>
            <a:ext cx="1507252" cy="107517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62FDD6-FE38-4909-AEF8-9176114F6E71}"/>
              </a:ext>
            </a:extLst>
          </p:cNvPr>
          <p:cNvSpPr/>
          <p:nvPr/>
        </p:nvSpPr>
        <p:spPr>
          <a:xfrm>
            <a:off x="1998681" y="4511681"/>
            <a:ext cx="2217246" cy="717359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</a:t>
            </a:r>
            <a:endParaRPr lang="ko-KR" altLang="en-US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4F42C0-8815-4D4A-9AC3-B4419F97B75F}"/>
              </a:ext>
            </a:extLst>
          </p:cNvPr>
          <p:cNvSpPr/>
          <p:nvPr/>
        </p:nvSpPr>
        <p:spPr>
          <a:xfrm>
            <a:off x="9076794" y="4511682"/>
            <a:ext cx="2217246" cy="71735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추천모델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34D182-F046-41B7-BD9B-0B9CB8D6C07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4215927" y="4870359"/>
            <a:ext cx="995556" cy="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60516C7F-EB70-4A0F-B7B7-16587E39A05A}"/>
              </a:ext>
            </a:extLst>
          </p:cNvPr>
          <p:cNvSpPr/>
          <p:nvPr/>
        </p:nvSpPr>
        <p:spPr>
          <a:xfrm>
            <a:off x="545651" y="4332773"/>
            <a:ext cx="1507252" cy="107517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1E86EF-9555-4A06-83D8-CC07A379D9FC}"/>
              </a:ext>
            </a:extLst>
          </p:cNvPr>
          <p:cNvSpPr/>
          <p:nvPr/>
        </p:nvSpPr>
        <p:spPr>
          <a:xfrm>
            <a:off x="5211483" y="4511679"/>
            <a:ext cx="2669512" cy="7173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고객데이터와 융합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5BBE4C-3B86-4D91-B31B-D3639E36E64F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7880995" y="4870359"/>
            <a:ext cx="1195799" cy="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으로 구부러짐 11">
            <a:extLst>
              <a:ext uri="{FF2B5EF4-FFF2-40B4-BE49-F238E27FC236}">
                <a16:creationId xmlns:a16="http://schemas.microsoft.com/office/drawing/2014/main" id="{E86548B9-E9AE-4834-973D-A1B635DC86FF}"/>
              </a:ext>
            </a:extLst>
          </p:cNvPr>
          <p:cNvSpPr/>
          <p:nvPr/>
        </p:nvSpPr>
        <p:spPr>
          <a:xfrm rot="10800000">
            <a:off x="11444439" y="2166728"/>
            <a:ext cx="691237" cy="2504662"/>
          </a:xfrm>
          <a:prstGeom prst="curvedRightArrow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DE6F3F-DAFC-468E-A4C9-155731669448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타겟별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최적 시점에 추천상품 </a:t>
            </a: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</a:t>
            </a:r>
            <a:endParaRPr lang="ko-KR" altLang="en-US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79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 animBg="1"/>
      <p:bldP spid="16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AE496DF-F74B-4AA0-9326-8A6819CFC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58142"/>
              </p:ext>
            </p:extLst>
          </p:nvPr>
        </p:nvGraphicFramePr>
        <p:xfrm>
          <a:off x="938658" y="1002670"/>
          <a:ext cx="11127446" cy="5635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7825">
                  <a:extLst>
                    <a:ext uri="{9D8B030D-6E8A-4147-A177-3AD203B41FA5}">
                      <a16:colId xmlns:a16="http://schemas.microsoft.com/office/drawing/2014/main" val="1795469673"/>
                    </a:ext>
                  </a:extLst>
                </a:gridCol>
                <a:gridCol w="647352">
                  <a:extLst>
                    <a:ext uri="{9D8B030D-6E8A-4147-A177-3AD203B41FA5}">
                      <a16:colId xmlns:a16="http://schemas.microsoft.com/office/drawing/2014/main" val="4271676169"/>
                    </a:ext>
                  </a:extLst>
                </a:gridCol>
                <a:gridCol w="755263">
                  <a:extLst>
                    <a:ext uri="{9D8B030D-6E8A-4147-A177-3AD203B41FA5}">
                      <a16:colId xmlns:a16="http://schemas.microsoft.com/office/drawing/2014/main" val="1263553326"/>
                    </a:ext>
                  </a:extLst>
                </a:gridCol>
                <a:gridCol w="871451">
                  <a:extLst>
                    <a:ext uri="{9D8B030D-6E8A-4147-A177-3AD203B41FA5}">
                      <a16:colId xmlns:a16="http://schemas.microsoft.com/office/drawing/2014/main" val="1976695066"/>
                    </a:ext>
                  </a:extLst>
                </a:gridCol>
                <a:gridCol w="1424782">
                  <a:extLst>
                    <a:ext uri="{9D8B030D-6E8A-4147-A177-3AD203B41FA5}">
                      <a16:colId xmlns:a16="http://schemas.microsoft.com/office/drawing/2014/main" val="3560691421"/>
                    </a:ext>
                  </a:extLst>
                </a:gridCol>
                <a:gridCol w="2843279">
                  <a:extLst>
                    <a:ext uri="{9D8B030D-6E8A-4147-A177-3AD203B41FA5}">
                      <a16:colId xmlns:a16="http://schemas.microsoft.com/office/drawing/2014/main" val="3214020820"/>
                    </a:ext>
                  </a:extLst>
                </a:gridCol>
                <a:gridCol w="3467494">
                  <a:extLst>
                    <a:ext uri="{9D8B030D-6E8A-4147-A177-3AD203B41FA5}">
                      <a16:colId xmlns:a16="http://schemas.microsoft.com/office/drawing/2014/main" val="2277005792"/>
                    </a:ext>
                  </a:extLst>
                </a:gridCol>
              </a:tblGrid>
              <a:tr h="325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평가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군집</a:t>
                      </a:r>
                      <a:endParaRPr lang="ko-KR" altLang="en-US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고객비중</a:t>
                      </a:r>
                      <a:endParaRPr lang="ko-KR" altLang="en-US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매출비중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u="none" strike="noStrike" spc="-15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객단가</a:t>
                      </a:r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(\,</a:t>
                      </a:r>
                      <a:r>
                        <a:rPr lang="ko-KR" altLang="en-US" sz="1200" u="none" strike="noStrike" spc="-15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고객당</a:t>
                      </a:r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유형 </a:t>
                      </a:r>
                    </a:p>
                  </a:txBody>
                  <a:tcPr marL="3410" marR="3410" marT="341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고객관리</a:t>
                      </a:r>
                    </a:p>
                  </a:txBody>
                  <a:tcPr marL="3410" marR="3410" marT="341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003167"/>
                  </a:ext>
                </a:extLst>
              </a:tr>
              <a:tr h="880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최우수고객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10.1%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31.6%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246,978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최장기간  상위</a:t>
                      </a:r>
                      <a:r>
                        <a:rPr lang="ko-KR" altLang="en-US" sz="1200" spc="-15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</a:t>
                      </a:r>
                      <a:r>
                        <a:rPr lang="ko-KR" altLang="en-US" sz="1200" spc="-15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유지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*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매출기여도 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31.6%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집단</a:t>
                      </a:r>
                      <a:b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년간 세일 참여비중이 높음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최우수 등급 상향 및 유지하기 위한 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VVIP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프로모션 필요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구매주기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선호 에 따른 지속적인 제품 추천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1743"/>
                  </a:ext>
                </a:extLst>
              </a:tr>
              <a:tr h="452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우수고객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9.1%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15.1%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131,103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 빈도가 가장 우수</a:t>
                      </a:r>
                      <a:endParaRPr lang="en-US" altLang="ko-KR" sz="1200" spc="-15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fontAlgn="ctr"/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*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매출기여도 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28.2%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집단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최우수 고객집단으로 상향되기 위한 추천서비스  적용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7598820"/>
                  </a:ext>
                </a:extLst>
              </a:tr>
              <a:tr h="4401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우수고객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8.6%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13.1%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120,076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최근 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spc="-15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년이내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구매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spc="-15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객단가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상위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1327190327"/>
                  </a:ext>
                </a:extLst>
              </a:tr>
              <a:tr h="513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우수가망고객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10.8%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9.1%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66,858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spc="-1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</a:t>
                      </a:r>
                      <a:r>
                        <a:rPr lang="ko-KR" altLang="en-US" sz="1200" spc="-15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변화가 빈번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상위 등급 유지</a:t>
                      </a:r>
                    </a:p>
                    <a:p>
                      <a:pPr algn="ctr" fontAlgn="ctr"/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*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매출기여도 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22.2%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집단 </a:t>
                      </a:r>
                      <a:b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등급하락 시점 이전 개인 푸시 필요</a:t>
                      </a:r>
                      <a:b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개인별 구매주기 파악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  </a:t>
                      </a:r>
                      <a:r>
                        <a:rPr lang="ko-KR" altLang="en-US" sz="12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객단가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상승에 필요한 쿠폰 발급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07058"/>
                  </a:ext>
                </a:extLst>
              </a:tr>
              <a:tr h="4401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우수가망고객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9.5%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9.9%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200" b="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81,882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최근 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8~ 3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개월이내 구매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spc="-15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객단가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상위</a:t>
                      </a:r>
                      <a:endParaRPr lang="en-US" altLang="ko-KR" sz="1200" b="1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400" b="1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1841314494"/>
                  </a:ext>
                </a:extLst>
              </a:tr>
              <a:tr h="452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우수가망고객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10.8%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3.2%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200" b="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23,206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최근 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12~ 3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 이내 구매 시작</a:t>
                      </a:r>
                      <a:endParaRPr lang="en-US" altLang="ko-KR" sz="1200" spc="-1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fontAlgn="ctr"/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817713937"/>
                  </a:ext>
                </a:extLst>
              </a:tr>
              <a:tr h="6831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이탈관리필요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13.7%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9.9%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200" b="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57,102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spc="-1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최근 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 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 12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 이내 </a:t>
                      </a:r>
                      <a:b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구매가 없거나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RFM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4 -&gt; 2 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 하락</a:t>
                      </a:r>
                      <a:b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endParaRPr lang="ko-KR" altLang="en-US" sz="1200" spc="-1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*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 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18.5% / 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</a:t>
                      </a:r>
                      <a:r>
                        <a:rPr lang="ko-KR" altLang="en-US" sz="1200" spc="-15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모수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41.0%</a:t>
                      </a:r>
                      <a:b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고객별 이탈 제품 및 이탈 주기에 따른 혜택 마련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12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 이전 구매 전환 유도 필요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함께 구매단가 상승 위한 전략 필요</a:t>
                      </a:r>
                      <a:endParaRPr lang="en-US" altLang="ko-KR" sz="1200" spc="-1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 아이템을 강력한 할인율로 적용하여 정보 제공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복귀 유도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b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endParaRPr lang="ko-KR" altLang="en-US" sz="1200" spc="-1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5778023"/>
                  </a:ext>
                </a:extLst>
              </a:tr>
              <a:tr h="452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이탈관리필요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9.5%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3.3%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27,513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spc="-15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개월중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 구매빈도</a:t>
                      </a:r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,RFM2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 하락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altLang="ko-KR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3854112485"/>
                  </a:ext>
                </a:extLst>
              </a:tr>
              <a:tr h="452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이탈고객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10.1%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2.6%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19,970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RFM 2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등급에서 시작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1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 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 6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 이전대비 하락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</a:t>
                      </a:r>
                      <a:r>
                        <a:rPr lang="ko-KR" altLang="en-US" sz="12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이탈 </a:t>
                      </a:r>
                    </a:p>
                  </a:txBody>
                  <a:tcPr marL="3410" marR="3410" marT="341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1636095689"/>
                  </a:ext>
                </a:extLst>
              </a:tr>
              <a:tr h="452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이탈고객</a:t>
                      </a:r>
                      <a:endParaRPr lang="ko-KR" altLang="en-US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en-US" altLang="ko-KR" sz="1200" b="0" i="0" u="none" strike="noStrike" spc="-15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7.7%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2.2%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200" u="none" strike="noStrike" spc="-1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22,435 </a:t>
                      </a:r>
                      <a:endParaRPr lang="en-US" altLang="ko-KR" sz="1200" b="0" i="0" u="none" strike="noStrike" spc="-15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r>
                        <a:rPr lang="ko-KR" altLang="en-US" sz="1200" spc="-1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개월이내 </a:t>
                      </a:r>
                      <a:r>
                        <a:rPr lang="ko-KR" altLang="en-US" sz="1200" spc="-15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구매없음</a:t>
                      </a:r>
                      <a:endParaRPr lang="ko-KR" altLang="en-US" sz="1200" spc="-1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410" marR="3410" marT="3410" marB="0" anchor="ctr"/>
                </a:tc>
                <a:tc vMerge="1">
                  <a:txBody>
                    <a:bodyPr/>
                    <a:lstStyle/>
                    <a:p>
                      <a:pPr algn="l"/>
                      <a:endParaRPr lang="ko-KR" altLang="en-US" sz="1400" dirty="0"/>
                    </a:p>
                  </a:txBody>
                  <a:tcPr marL="3670" marR="3670" marT="3670" marB="0" anchor="ctr"/>
                </a:tc>
                <a:extLst>
                  <a:ext uri="{0D108BD9-81ED-4DB2-BD59-A6C34878D82A}">
                    <a16:rowId xmlns:a16="http://schemas.microsoft.com/office/drawing/2014/main" val="41243482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44D54-BC1A-4960-A714-2DCA0FE2D03B}"/>
              </a:ext>
            </a:extLst>
          </p:cNvPr>
          <p:cNvSpPr txBox="1"/>
          <p:nvPr/>
        </p:nvSpPr>
        <p:spPr>
          <a:xfrm>
            <a:off x="9646847" y="6592202"/>
            <a:ext cx="2161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</a:t>
            </a:r>
            <a:r>
              <a:rPr lang="ko-KR" altLang="en-US" sz="11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고객당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객단가</a:t>
            </a:r>
            <a:r>
              <a:rPr lang="ko-KR" altLang="en-US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\78,962</a:t>
            </a:r>
            <a:endParaRPr lang="ko-KR" altLang="en-US" sz="11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9C268-AE23-4119-AD9B-603BFA00C5E6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고객집단별 구매주기 파악</a:t>
            </a:r>
            <a:r>
              <a:rPr lang="en-US" altLang="ko-KR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실시간 세분화 마케팅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5E7DFE4-9950-4B8B-83C4-E434C798F4C9}"/>
              </a:ext>
            </a:extLst>
          </p:cNvPr>
          <p:cNvGrpSpPr/>
          <p:nvPr/>
        </p:nvGrpSpPr>
        <p:grpSpPr>
          <a:xfrm>
            <a:off x="213468" y="1278362"/>
            <a:ext cx="729172" cy="5321494"/>
            <a:chOff x="69144" y="1522969"/>
            <a:chExt cx="763603" cy="557277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26FBE53-478D-44AC-8E0E-E5D8435D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39" y="4320901"/>
              <a:ext cx="728605" cy="54220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BFAEAAD-B57C-4887-9C05-B77299FB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9" y="2625213"/>
              <a:ext cx="741871" cy="5686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19A5D5-37B5-4E9F-9571-FEE8B24E9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65" y="1522969"/>
              <a:ext cx="751459" cy="57658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EA2E6E7-FB0D-4D9F-A8AB-CD9374FE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97" y="5977517"/>
              <a:ext cx="733416" cy="55155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23D7D0B-581D-4BC7-88D6-BDF412CCD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26" y="3191742"/>
              <a:ext cx="716783" cy="550217"/>
            </a:xfrm>
            <a:prstGeom prst="rect">
              <a:avLst/>
            </a:prstGeom>
          </p:spPr>
        </p:pic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FCCA5E9E-B46C-42A8-B87D-77AC7D6DC820}"/>
                </a:ext>
              </a:extLst>
            </p:cNvPr>
            <p:cNvSpPr/>
            <p:nvPr/>
          </p:nvSpPr>
          <p:spPr>
            <a:xfrm rot="10800000">
              <a:off x="302650" y="6101664"/>
              <a:ext cx="75563" cy="78137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A74237F6-995C-4029-B923-C50C09B68113}"/>
                </a:ext>
              </a:extLst>
            </p:cNvPr>
            <p:cNvSpPr/>
            <p:nvPr/>
          </p:nvSpPr>
          <p:spPr>
            <a:xfrm>
              <a:off x="382512" y="3471840"/>
              <a:ext cx="75563" cy="78413"/>
            </a:xfrm>
            <a:prstGeom prst="triangle">
              <a:avLst/>
            </a:prstGeom>
            <a:solidFill>
              <a:srgbClr val="263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F3845789-C33F-489C-BD21-0616702AC524}"/>
                </a:ext>
              </a:extLst>
            </p:cNvPr>
            <p:cNvSpPr/>
            <p:nvPr/>
          </p:nvSpPr>
          <p:spPr>
            <a:xfrm>
              <a:off x="229515" y="1785871"/>
              <a:ext cx="76942" cy="78413"/>
            </a:xfrm>
            <a:prstGeom prst="triangle">
              <a:avLst/>
            </a:prstGeom>
            <a:solidFill>
              <a:srgbClr val="263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5BC13DA2-B5F5-4CB6-A1C0-B2AF69CF2566}"/>
                </a:ext>
              </a:extLst>
            </p:cNvPr>
            <p:cNvSpPr/>
            <p:nvPr/>
          </p:nvSpPr>
          <p:spPr>
            <a:xfrm>
              <a:off x="259842" y="2890129"/>
              <a:ext cx="75563" cy="78137"/>
            </a:xfrm>
            <a:prstGeom prst="triangle">
              <a:avLst/>
            </a:prstGeom>
            <a:solidFill>
              <a:srgbClr val="263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03DD1F05-3865-49CD-A940-DB50472B4893}"/>
                </a:ext>
              </a:extLst>
            </p:cNvPr>
            <p:cNvSpPr/>
            <p:nvPr/>
          </p:nvSpPr>
          <p:spPr>
            <a:xfrm>
              <a:off x="326454" y="4471818"/>
              <a:ext cx="75563" cy="78413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0630B7E-AB42-4677-BDA7-52991E60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597" y="5413731"/>
              <a:ext cx="710112" cy="56521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511B049-DAEA-484D-9AAE-3D922079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24" y="4856842"/>
              <a:ext cx="718851" cy="56727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792951E-51D5-4323-A161-3E2978C4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330" y="6531006"/>
              <a:ext cx="733417" cy="56474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349BB8B-EFB3-4F7F-BF89-9EADEA7D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040" y="2099549"/>
              <a:ext cx="745299" cy="56521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FDED02E-2FF8-4D96-AA91-D3033F5E9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44" y="3751985"/>
              <a:ext cx="756711" cy="557706"/>
            </a:xfrm>
            <a:prstGeom prst="rect">
              <a:avLst/>
            </a:prstGeom>
          </p:spPr>
        </p:pic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0BE89180-0923-4684-B161-927A55AD1AEF}"/>
                </a:ext>
              </a:extLst>
            </p:cNvPr>
            <p:cNvSpPr/>
            <p:nvPr/>
          </p:nvSpPr>
          <p:spPr>
            <a:xfrm rot="10800000">
              <a:off x="297772" y="5114472"/>
              <a:ext cx="75563" cy="788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40458047-303A-4123-A3BA-68B9DDEC6C27}"/>
                </a:ext>
              </a:extLst>
            </p:cNvPr>
            <p:cNvSpPr/>
            <p:nvPr/>
          </p:nvSpPr>
          <p:spPr>
            <a:xfrm rot="10800000">
              <a:off x="261963" y="5467779"/>
              <a:ext cx="75563" cy="7884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16D10D85-1797-40A1-ACB8-4B4265B1233B}"/>
                </a:ext>
              </a:extLst>
            </p:cNvPr>
            <p:cNvSpPr/>
            <p:nvPr/>
          </p:nvSpPr>
          <p:spPr>
            <a:xfrm rot="10800000">
              <a:off x="231821" y="6556161"/>
              <a:ext cx="75287" cy="802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57011617-268F-46CD-8FC2-632F392F5163}"/>
                </a:ext>
              </a:extLst>
            </p:cNvPr>
            <p:cNvSpPr/>
            <p:nvPr/>
          </p:nvSpPr>
          <p:spPr>
            <a:xfrm>
              <a:off x="260583" y="2392908"/>
              <a:ext cx="76942" cy="79943"/>
            </a:xfrm>
            <a:prstGeom prst="triangle">
              <a:avLst/>
            </a:prstGeom>
            <a:solidFill>
              <a:srgbClr val="263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6B5689CA-CF9E-4218-8039-E17951501221}"/>
                </a:ext>
              </a:extLst>
            </p:cNvPr>
            <p:cNvSpPr/>
            <p:nvPr/>
          </p:nvSpPr>
          <p:spPr>
            <a:xfrm>
              <a:off x="387599" y="4114792"/>
              <a:ext cx="75287" cy="79944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189197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2639" y="2383975"/>
            <a:ext cx="8398599" cy="14588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24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[ 5 ]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8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32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및 향후 과제</a:t>
            </a:r>
            <a:endParaRPr lang="en-US" altLang="ko-KR" sz="3200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endParaRPr lang="en-US" altLang="ko-KR" sz="2400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01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119A4E-092E-4BF1-A3F9-D456ECF4E8F6}"/>
              </a:ext>
            </a:extLst>
          </p:cNvPr>
          <p:cNvSpPr/>
          <p:nvPr/>
        </p:nvSpPr>
        <p:spPr>
          <a:xfrm>
            <a:off x="488329" y="2675975"/>
            <a:ext cx="8238153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프로젝트에서는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 ~ 2017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고객 데이터 기반 추천 리스트를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상반기 동일 고객 구매 정보와 비교하여 성능 확인</a:t>
            </a: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1200" u="sng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현실적 한계로 인해 </a:t>
            </a:r>
            <a:r>
              <a:rPr lang="en-US" altLang="ko-KR" sz="1200" u="sng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u="sng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대과거</a:t>
            </a:r>
            <a:r>
              <a:rPr lang="en-US" altLang="ko-KR" sz="1200" u="sng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u="sng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데이터를 통해 과거를 예측한 결과</a:t>
            </a:r>
            <a:r>
              <a:rPr lang="en-US" altLang="ko-KR" sz="1200" u="sng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u="sng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실제 비즈니스에 활용하기 어렵다는 한계 존재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656781-4C29-483C-91DE-6C9843E698AF}"/>
              </a:ext>
            </a:extLst>
          </p:cNvPr>
          <p:cNvGrpSpPr/>
          <p:nvPr/>
        </p:nvGrpSpPr>
        <p:grpSpPr>
          <a:xfrm>
            <a:off x="469484" y="1878492"/>
            <a:ext cx="7213469" cy="392487"/>
            <a:chOff x="1036009" y="4837925"/>
            <a:chExt cx="10119982" cy="5472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665602-4294-47EF-9B6B-36A8A9C17F73}"/>
                </a:ext>
              </a:extLst>
            </p:cNvPr>
            <p:cNvSpPr/>
            <p:nvPr/>
          </p:nvSpPr>
          <p:spPr>
            <a:xfrm>
              <a:off x="1036009" y="4837925"/>
              <a:ext cx="10119982" cy="5472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8A9A497-26E1-4985-9E55-184A91693955}"/>
                </a:ext>
              </a:extLst>
            </p:cNvPr>
            <p:cNvSpPr/>
            <p:nvPr/>
          </p:nvSpPr>
          <p:spPr>
            <a:xfrm>
              <a:off x="8365401" y="4837987"/>
              <a:ext cx="2790589" cy="5471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F6372-253C-4505-B5BE-4D00D6CE30E5}"/>
              </a:ext>
            </a:extLst>
          </p:cNvPr>
          <p:cNvSpPr/>
          <p:nvPr/>
        </p:nvSpPr>
        <p:spPr>
          <a:xfrm>
            <a:off x="6428360" y="1923787"/>
            <a:ext cx="543097" cy="320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05496B-794D-458D-A4DB-F21B6E6E9AF5}"/>
              </a:ext>
            </a:extLst>
          </p:cNvPr>
          <p:cNvGrpSpPr/>
          <p:nvPr/>
        </p:nvGrpSpPr>
        <p:grpSpPr>
          <a:xfrm>
            <a:off x="469483" y="3784776"/>
            <a:ext cx="9202585" cy="392487"/>
            <a:chOff x="1036009" y="4837925"/>
            <a:chExt cx="12910570" cy="5472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0FFC5A1-5436-4793-B082-0CD3FA77BE2D}"/>
                </a:ext>
              </a:extLst>
            </p:cNvPr>
            <p:cNvSpPr/>
            <p:nvPr/>
          </p:nvSpPr>
          <p:spPr>
            <a:xfrm>
              <a:off x="1036009" y="4837925"/>
              <a:ext cx="10119982" cy="5472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FB253D-0D52-417D-BBB7-80021DF568A1}"/>
                </a:ext>
              </a:extLst>
            </p:cNvPr>
            <p:cNvSpPr/>
            <p:nvPr/>
          </p:nvSpPr>
          <p:spPr>
            <a:xfrm>
              <a:off x="11155990" y="4837986"/>
              <a:ext cx="2790589" cy="5471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7E5B2C-9928-4CAA-94FF-5D23F462A9C4}"/>
              </a:ext>
            </a:extLst>
          </p:cNvPr>
          <p:cNvSpPr/>
          <p:nvPr/>
        </p:nvSpPr>
        <p:spPr>
          <a:xfrm>
            <a:off x="8268391" y="3830071"/>
            <a:ext cx="901465" cy="32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Present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F8FBA47-3506-4B00-B704-351AAE768FC8}"/>
              </a:ext>
            </a:extLst>
          </p:cNvPr>
          <p:cNvGrpSpPr/>
          <p:nvPr/>
        </p:nvGrpSpPr>
        <p:grpSpPr>
          <a:xfrm>
            <a:off x="469483" y="5444469"/>
            <a:ext cx="11191702" cy="392488"/>
            <a:chOff x="1036009" y="1286157"/>
            <a:chExt cx="15701159" cy="54720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ECDF3FD-5D82-419A-8247-22C094B13A8E}"/>
                </a:ext>
              </a:extLst>
            </p:cNvPr>
            <p:cNvGrpSpPr/>
            <p:nvPr/>
          </p:nvGrpSpPr>
          <p:grpSpPr>
            <a:xfrm>
              <a:off x="1036009" y="1286157"/>
              <a:ext cx="15701159" cy="547200"/>
              <a:chOff x="1036009" y="4837925"/>
              <a:chExt cx="15701159" cy="5472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4750EC-A740-4835-A9E1-032FBD7C1724}"/>
                  </a:ext>
                </a:extLst>
              </p:cNvPr>
              <p:cNvSpPr/>
              <p:nvPr/>
            </p:nvSpPr>
            <p:spPr>
              <a:xfrm>
                <a:off x="1036009" y="4837925"/>
                <a:ext cx="12910566" cy="5472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FFE941B-7EF5-423D-AD94-D76F13EA3033}"/>
                  </a:ext>
                </a:extLst>
              </p:cNvPr>
              <p:cNvSpPr/>
              <p:nvPr/>
            </p:nvSpPr>
            <p:spPr>
              <a:xfrm>
                <a:off x="13946579" y="4837925"/>
                <a:ext cx="2790589" cy="54713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5F9825E-C753-41E7-BF2F-DD376EAC8D9D}"/>
                </a:ext>
              </a:extLst>
            </p:cNvPr>
            <p:cNvSpPr/>
            <p:nvPr/>
          </p:nvSpPr>
          <p:spPr>
            <a:xfrm>
              <a:off x="14893403" y="1376959"/>
              <a:ext cx="1127508" cy="4462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6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Future</a:t>
              </a:r>
              <a:endPara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C8E908D-EB3C-4FBD-9372-EE3B532977EE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프로젝트의 의미와 향후 과제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10521B-9062-4C83-9BC0-1FC03490BB08}"/>
              </a:ext>
            </a:extLst>
          </p:cNvPr>
          <p:cNvGrpSpPr/>
          <p:nvPr/>
        </p:nvGrpSpPr>
        <p:grpSpPr>
          <a:xfrm>
            <a:off x="467089" y="2231233"/>
            <a:ext cx="7245679" cy="379471"/>
            <a:chOff x="457150" y="2366009"/>
            <a:chExt cx="10128924" cy="304852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4000253-E704-42D3-A40B-8CA45897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57150" y="2366009"/>
              <a:ext cx="0" cy="23203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A9FF913-CD0D-4C40-9A76-7947A47215F4}"/>
                </a:ext>
              </a:extLst>
            </p:cNvPr>
            <p:cNvCxnSpPr>
              <a:cxnSpLocks/>
            </p:cNvCxnSpPr>
            <p:nvPr/>
          </p:nvCxnSpPr>
          <p:spPr>
            <a:xfrm>
              <a:off x="7753803" y="2366009"/>
              <a:ext cx="0" cy="23203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C70BC88-AF3D-4D04-AF50-0784D0D14C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150" y="2482025"/>
              <a:ext cx="731054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08940D9-2472-4D59-B7E9-7A8AE44CB8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498" y="2366009"/>
              <a:ext cx="0" cy="23203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6E2340E2-A327-458E-AC8E-420B2620C6BC}"/>
                </a:ext>
              </a:extLst>
            </p:cNvPr>
            <p:cNvCxnSpPr>
              <a:cxnSpLocks/>
            </p:cNvCxnSpPr>
            <p:nvPr/>
          </p:nvCxnSpPr>
          <p:spPr>
            <a:xfrm>
              <a:off x="7811932" y="2485834"/>
              <a:ext cx="277414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B8151FE-C864-45ED-BDEA-C951A4D96686}"/>
                </a:ext>
              </a:extLst>
            </p:cNvPr>
            <p:cNvSpPr/>
            <p:nvPr/>
          </p:nvSpPr>
          <p:spPr>
            <a:xfrm>
              <a:off x="2925848" y="2493764"/>
              <a:ext cx="2141933" cy="177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9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2016.01 ~ 2017.12</a:t>
              </a:r>
              <a:endParaRPr lang="ko-KR" altLang="en-US" sz="9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37460A1-303C-45F4-A6AD-A2EE94B17A93}"/>
                </a:ext>
              </a:extLst>
            </p:cNvPr>
            <p:cNvSpPr/>
            <p:nvPr/>
          </p:nvSpPr>
          <p:spPr>
            <a:xfrm>
              <a:off x="8108662" y="2489372"/>
              <a:ext cx="2204450" cy="177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9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2018.01 ~ 2018.06</a:t>
              </a:r>
              <a:endParaRPr lang="ko-KR" altLang="en-US" sz="9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DB4B1B0-5B0D-4549-B732-6D113D5FA2F8}"/>
              </a:ext>
            </a:extLst>
          </p:cNvPr>
          <p:cNvGrpSpPr/>
          <p:nvPr/>
        </p:nvGrpSpPr>
        <p:grpSpPr>
          <a:xfrm>
            <a:off x="469483" y="4135206"/>
            <a:ext cx="9241047" cy="396771"/>
            <a:chOff x="457150" y="2366009"/>
            <a:chExt cx="10128924" cy="30818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394FF16-EC83-443B-8BCC-7416DB7A0EC1}"/>
                </a:ext>
              </a:extLst>
            </p:cNvPr>
            <p:cNvCxnSpPr>
              <a:cxnSpLocks/>
            </p:cNvCxnSpPr>
            <p:nvPr/>
          </p:nvCxnSpPr>
          <p:spPr>
            <a:xfrm>
              <a:off x="457150" y="2366009"/>
              <a:ext cx="0" cy="23203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C523471-6520-4C8E-A1AE-589CB993A929}"/>
                </a:ext>
              </a:extLst>
            </p:cNvPr>
            <p:cNvCxnSpPr>
              <a:cxnSpLocks/>
            </p:cNvCxnSpPr>
            <p:nvPr/>
          </p:nvCxnSpPr>
          <p:spPr>
            <a:xfrm>
              <a:off x="8345082" y="2366009"/>
              <a:ext cx="0" cy="23203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1073187-B5AF-4204-B9E9-7BE924D34680}"/>
                </a:ext>
              </a:extLst>
            </p:cNvPr>
            <p:cNvCxnSpPr>
              <a:cxnSpLocks/>
            </p:cNvCxnSpPr>
            <p:nvPr/>
          </p:nvCxnSpPr>
          <p:spPr>
            <a:xfrm>
              <a:off x="457150" y="2482025"/>
              <a:ext cx="731054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B2DD6E7-5DE2-4237-AFB5-8291FB51155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498" y="2366009"/>
              <a:ext cx="0" cy="23203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A6FC8292-8763-4D2B-A472-F2C4D7DD40B4}"/>
                </a:ext>
              </a:extLst>
            </p:cNvPr>
            <p:cNvCxnSpPr>
              <a:cxnSpLocks/>
            </p:cNvCxnSpPr>
            <p:nvPr/>
          </p:nvCxnSpPr>
          <p:spPr>
            <a:xfrm>
              <a:off x="7811932" y="2485834"/>
              <a:ext cx="277414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496D483-C739-45C8-80CB-42E10138419E}"/>
                </a:ext>
              </a:extLst>
            </p:cNvPr>
            <p:cNvSpPr/>
            <p:nvPr/>
          </p:nvSpPr>
          <p:spPr>
            <a:xfrm>
              <a:off x="3492342" y="2486044"/>
              <a:ext cx="2141933" cy="177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9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2016.01 ~ 2018.06</a:t>
              </a:r>
              <a:endParaRPr lang="ko-KR" altLang="en-US" sz="9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04D194-40B2-48F4-B231-A7C5BB8C8038}"/>
                </a:ext>
              </a:extLst>
            </p:cNvPr>
            <p:cNvSpPr/>
            <p:nvPr/>
          </p:nvSpPr>
          <p:spPr>
            <a:xfrm>
              <a:off x="8348329" y="2497092"/>
              <a:ext cx="2204450" cy="177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9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2018.07 ~ 2018.12</a:t>
              </a:r>
              <a:endParaRPr lang="ko-KR" altLang="en-US" sz="9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0734237-CE8A-4D0B-87CF-415AC39A32EE}"/>
              </a:ext>
            </a:extLst>
          </p:cNvPr>
          <p:cNvGrpSpPr/>
          <p:nvPr/>
        </p:nvGrpSpPr>
        <p:grpSpPr>
          <a:xfrm>
            <a:off x="467089" y="5837838"/>
            <a:ext cx="11385731" cy="396771"/>
            <a:chOff x="457150" y="2366009"/>
            <a:chExt cx="10256791" cy="308180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421E415-8A8A-45F3-B7CF-1817A6EE2C2C}"/>
                </a:ext>
              </a:extLst>
            </p:cNvPr>
            <p:cNvCxnSpPr>
              <a:cxnSpLocks/>
            </p:cNvCxnSpPr>
            <p:nvPr/>
          </p:nvCxnSpPr>
          <p:spPr>
            <a:xfrm>
              <a:off x="457150" y="2366009"/>
              <a:ext cx="0" cy="23203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2F775043-6C94-43CB-A8A4-C06CFD7F0E58}"/>
                </a:ext>
              </a:extLst>
            </p:cNvPr>
            <p:cNvCxnSpPr>
              <a:cxnSpLocks/>
            </p:cNvCxnSpPr>
            <p:nvPr/>
          </p:nvCxnSpPr>
          <p:spPr>
            <a:xfrm>
              <a:off x="8739039" y="2366009"/>
              <a:ext cx="0" cy="23203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9953E67-16C3-4D5E-9C02-2F554A93C8BB}"/>
                </a:ext>
              </a:extLst>
            </p:cNvPr>
            <p:cNvCxnSpPr>
              <a:cxnSpLocks/>
            </p:cNvCxnSpPr>
            <p:nvPr/>
          </p:nvCxnSpPr>
          <p:spPr>
            <a:xfrm>
              <a:off x="457150" y="2482025"/>
              <a:ext cx="731054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97A90DD-C72D-404E-BC71-79882355C6F8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498" y="2366009"/>
              <a:ext cx="0" cy="23203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043113ED-6382-47DA-ADC3-77ACA0EFA4C1}"/>
                </a:ext>
              </a:extLst>
            </p:cNvPr>
            <p:cNvCxnSpPr>
              <a:cxnSpLocks/>
            </p:cNvCxnSpPr>
            <p:nvPr/>
          </p:nvCxnSpPr>
          <p:spPr>
            <a:xfrm>
              <a:off x="7811932" y="2485834"/>
              <a:ext cx="277414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D993F8-8EF8-412E-8A63-A282792E8A0A}"/>
                </a:ext>
              </a:extLst>
            </p:cNvPr>
            <p:cNvSpPr/>
            <p:nvPr/>
          </p:nvSpPr>
          <p:spPr>
            <a:xfrm>
              <a:off x="3535917" y="2486044"/>
              <a:ext cx="2141933" cy="177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9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2016.01 ~ 2018.12</a:t>
              </a:r>
              <a:endParaRPr lang="ko-KR" altLang="en-US" sz="9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498B4B2-945B-410E-B673-AC6C122713D1}"/>
                </a:ext>
              </a:extLst>
            </p:cNvPr>
            <p:cNvSpPr/>
            <p:nvPr/>
          </p:nvSpPr>
          <p:spPr>
            <a:xfrm>
              <a:off x="8509491" y="2497092"/>
              <a:ext cx="2204450" cy="177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900" dirty="0">
                  <a:ln>
                    <a:solidFill>
                      <a:schemeClr val="tx1">
                        <a:lumMod val="85000"/>
                        <a:lumOff val="15000"/>
                        <a:alpha val="57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2019.01 ~ 2019.06</a:t>
              </a:r>
              <a:endParaRPr lang="ko-KR" altLang="en-US" sz="9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1AC2342-E3DD-4121-9769-A08210ED47DC}"/>
              </a:ext>
            </a:extLst>
          </p:cNvPr>
          <p:cNvSpPr txBox="1"/>
          <p:nvPr/>
        </p:nvSpPr>
        <p:spPr>
          <a:xfrm>
            <a:off x="2162911" y="1932057"/>
            <a:ext cx="2081099" cy="3200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6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 months</a:t>
            </a:r>
            <a:endParaRPr lang="ko-KR" altLang="en-US" sz="16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B08BB7-1E60-4856-8DD5-E248E759CBBE}"/>
              </a:ext>
            </a:extLst>
          </p:cNvPr>
          <p:cNvSpPr txBox="1"/>
          <p:nvPr/>
        </p:nvSpPr>
        <p:spPr>
          <a:xfrm>
            <a:off x="3123351" y="3844097"/>
            <a:ext cx="2081099" cy="3200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6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 months</a:t>
            </a:r>
            <a:endParaRPr lang="ko-KR" altLang="en-US" sz="16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EA1ADF-45DF-429D-A9ED-34017DAE834A}"/>
              </a:ext>
            </a:extLst>
          </p:cNvPr>
          <p:cNvSpPr txBox="1"/>
          <p:nvPr/>
        </p:nvSpPr>
        <p:spPr>
          <a:xfrm>
            <a:off x="4031130" y="5517184"/>
            <a:ext cx="2081099" cy="3200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6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 months</a:t>
            </a:r>
            <a:endParaRPr lang="ko-KR" altLang="en-US" sz="16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136E44-9EA5-4FAC-9F02-E388DC66AE3C}"/>
              </a:ext>
            </a:extLst>
          </p:cNvPr>
          <p:cNvSpPr/>
          <p:nvPr/>
        </p:nvSpPr>
        <p:spPr>
          <a:xfrm>
            <a:off x="488329" y="4500106"/>
            <a:ext cx="7768986" cy="263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 Step :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성능이 검증된 이번 알고리즘을 과거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데이터에 사용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수집된 올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7~ 12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월분 데이터와 비교해 성능 개선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89FCAB2-DD3C-44C0-A8C9-D84768B688C7}"/>
              </a:ext>
            </a:extLst>
          </p:cNvPr>
          <p:cNvSpPr/>
          <p:nvPr/>
        </p:nvSpPr>
        <p:spPr>
          <a:xfrm>
            <a:off x="488329" y="6214906"/>
            <a:ext cx="8426217" cy="2631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 Step 2 :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향상된 알고리즘을 전체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데이터에 </a:t>
            </a:r>
            <a:r>
              <a:rPr lang="ko-KR" altLang="en-US" sz="1200" dirty="0" err="1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재적용하여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내년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1~ 6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월을 예측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선제적 마케팅 전략 수립 및 성능 </a:t>
            </a:r>
            <a:r>
              <a:rPr lang="ko-KR" altLang="en-US" sz="1200" dirty="0" err="1">
                <a:ln>
                  <a:solidFill>
                    <a:schemeClr val="tx1">
                      <a:lumMod val="85000"/>
                      <a:lumOff val="15000"/>
                      <a:alpha val="57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재검증</a:t>
            </a:r>
            <a:endParaRPr lang="ko-KR" altLang="en-US" sz="1200" u="sng" dirty="0">
              <a:ln>
                <a:solidFill>
                  <a:schemeClr val="tx1">
                    <a:lumMod val="85000"/>
                    <a:lumOff val="15000"/>
                    <a:alpha val="57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76AD2F23-1C9E-4845-B398-F8ACB467E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305" y="3328634"/>
            <a:ext cx="601979" cy="601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5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80" grpId="0"/>
      <p:bldP spid="81" grpId="0"/>
      <p:bldP spid="82" grpId="0"/>
      <p:bldP spid="8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AE401D-BC14-43F5-9B30-4AA6EEC3CBF7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향상된 예측 알고리즘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122C10-965A-4577-B12E-E1A5EA291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29" y="2012675"/>
            <a:ext cx="4664696" cy="466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8B567-8B62-4F85-B1B5-71A8A4853A7A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연령대별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이용채널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이용지역 등 변수 추가 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 데이터 도입 등을 통해 모델 성능 향상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지속적 비즈니스 개선 구조 확립</a:t>
            </a:r>
            <a:endParaRPr lang="en-US" altLang="ko-KR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77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높은 신뢰도로 생성된 설명">
            <a:extLst>
              <a:ext uri="{FF2B5EF4-FFF2-40B4-BE49-F238E27FC236}">
                <a16:creationId xmlns:a16="http://schemas.microsoft.com/office/drawing/2014/main" id="{97FA0141-9C3F-4434-B47C-453135736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16191" r="1338" b="5903"/>
          <a:stretch/>
        </p:blipFill>
        <p:spPr>
          <a:xfrm>
            <a:off x="-1" y="3174"/>
            <a:ext cx="12192001" cy="68548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ED02D8-DA8A-46F7-9765-1F1245C8462F}"/>
              </a:ext>
            </a:extLst>
          </p:cNvPr>
          <p:cNvSpPr/>
          <p:nvPr/>
        </p:nvSpPr>
        <p:spPr>
          <a:xfrm>
            <a:off x="2524540" y="2176912"/>
            <a:ext cx="7143436" cy="214570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6EB7B-FBA1-4BDC-BEFD-E221DE7857C0}"/>
              </a:ext>
            </a:extLst>
          </p:cNvPr>
          <p:cNvSpPr txBox="1"/>
          <p:nvPr/>
        </p:nvSpPr>
        <p:spPr>
          <a:xfrm>
            <a:off x="1775637" y="2604289"/>
            <a:ext cx="865490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5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Thank You!</a:t>
            </a:r>
            <a:endParaRPr lang="ko-KR" altLang="en-US" sz="65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6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E022A7-2045-468E-BE1A-365CF46C47E4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배경 및 과제 설정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8C234-5BE4-4191-8704-6AA333795618}"/>
              </a:ext>
            </a:extLst>
          </p:cNvPr>
          <p:cNvSpPr txBox="1"/>
          <p:nvPr/>
        </p:nvSpPr>
        <p:spPr>
          <a:xfrm>
            <a:off x="418074" y="1277447"/>
            <a:ext cx="11363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전반적으로 내수 화장품 업체의 매출이 감소하는 가운데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소셜 마케팅 중심 기업들이 성장하며 기존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브랜드샵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매출은 하락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분석의 목적이 된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브랜드샵의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경우 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회원 매출이 </a:t>
            </a:r>
            <a:r>
              <a:rPr lang="en-US" altLang="ko-KR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13.1%  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D3A217-ACD4-4222-A8F4-50FC5988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21" y="3939848"/>
            <a:ext cx="6645018" cy="24856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D1C6EE-C775-4AF5-8117-695D21F978B2}"/>
              </a:ext>
            </a:extLst>
          </p:cNvPr>
          <p:cNvSpPr/>
          <p:nvPr/>
        </p:nvSpPr>
        <p:spPr>
          <a:xfrm>
            <a:off x="1540565" y="2872120"/>
            <a:ext cx="9116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회원 데이터에서 구매행동에 영향을 주는 요인 검출</a:t>
            </a:r>
          </a:p>
          <a:p>
            <a:pPr algn="ctr"/>
            <a:r>
              <a:rPr lang="ko-KR" altLang="en-US" sz="20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ko-KR" altLang="en-US" sz="2000" u="sng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세그멘테이션을</a:t>
            </a:r>
            <a:r>
              <a:rPr lang="ko-KR" altLang="en-US" sz="20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파악하여 재유입 유도</a:t>
            </a:r>
            <a:r>
              <a:rPr lang="en-US" altLang="ko-KR" sz="20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이탈방지 등 매출 향상 전략 수립</a:t>
            </a:r>
            <a:endParaRPr lang="ko-KR" altLang="en-US" sz="2000" u="sng" dirty="0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225164B-F47D-4B6A-B01F-4C448462EE18}"/>
              </a:ext>
            </a:extLst>
          </p:cNvPr>
          <p:cNvSpPr/>
          <p:nvPr/>
        </p:nvSpPr>
        <p:spPr>
          <a:xfrm rot="10800000">
            <a:off x="4944223" y="2365513"/>
            <a:ext cx="2303553" cy="27829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7CA3-DCE4-4EB1-BEC0-5C60DE8D12A9}"/>
              </a:ext>
            </a:extLst>
          </p:cNvPr>
          <p:cNvSpPr/>
          <p:nvPr/>
        </p:nvSpPr>
        <p:spPr>
          <a:xfrm>
            <a:off x="5128591" y="5088835"/>
            <a:ext cx="765313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>
                <a:solidFill>
                  <a:schemeClr val="tx1"/>
                </a:solidFill>
              </a:rPr>
              <a:t>신규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164FF1-6A87-41B0-8266-AF418A98C9F1}"/>
              </a:ext>
            </a:extLst>
          </p:cNvPr>
          <p:cNvSpPr/>
          <p:nvPr/>
        </p:nvSpPr>
        <p:spPr>
          <a:xfrm>
            <a:off x="5128590" y="5310809"/>
            <a:ext cx="765313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A</a:t>
            </a:r>
            <a:r>
              <a:rPr lang="ko-KR" altLang="en-US" sz="1000" b="1" dirty="0">
                <a:solidFill>
                  <a:schemeClr val="tx1"/>
                </a:solidFill>
              </a:rPr>
              <a:t>등급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3A0B1D-6EEC-4B95-A278-0451995D2B5D}"/>
              </a:ext>
            </a:extLst>
          </p:cNvPr>
          <p:cNvSpPr/>
          <p:nvPr/>
        </p:nvSpPr>
        <p:spPr>
          <a:xfrm>
            <a:off x="5128589" y="5532783"/>
            <a:ext cx="765313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B</a:t>
            </a:r>
            <a:r>
              <a:rPr lang="ko-KR" altLang="en-US" sz="10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4EC253-7507-4E72-B253-4B7832F3440A}"/>
              </a:ext>
            </a:extLst>
          </p:cNvPr>
          <p:cNvSpPr/>
          <p:nvPr/>
        </p:nvSpPr>
        <p:spPr>
          <a:xfrm>
            <a:off x="5128588" y="5754757"/>
            <a:ext cx="765313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C</a:t>
            </a:r>
            <a:r>
              <a:rPr lang="ko-KR" altLang="en-US" sz="10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B50DE1-1235-46F1-A08C-12B8E5D43CF5}"/>
              </a:ext>
            </a:extLst>
          </p:cNvPr>
          <p:cNvSpPr/>
          <p:nvPr/>
        </p:nvSpPr>
        <p:spPr>
          <a:xfrm>
            <a:off x="8632844" y="5088835"/>
            <a:ext cx="765313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>
                <a:solidFill>
                  <a:schemeClr val="tx1"/>
                </a:solidFill>
              </a:rPr>
              <a:t>신규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07817-8C76-4C55-ADD8-16B52108F345}"/>
              </a:ext>
            </a:extLst>
          </p:cNvPr>
          <p:cNvSpPr/>
          <p:nvPr/>
        </p:nvSpPr>
        <p:spPr>
          <a:xfrm>
            <a:off x="8632843" y="5310809"/>
            <a:ext cx="765313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A</a:t>
            </a:r>
            <a:r>
              <a:rPr lang="ko-KR" altLang="en-US" sz="10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2BFC2-7294-4622-A74E-2F2BA5D028D3}"/>
              </a:ext>
            </a:extLst>
          </p:cNvPr>
          <p:cNvSpPr/>
          <p:nvPr/>
        </p:nvSpPr>
        <p:spPr>
          <a:xfrm>
            <a:off x="8632842" y="5532783"/>
            <a:ext cx="765313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B</a:t>
            </a:r>
            <a:r>
              <a:rPr lang="ko-KR" altLang="en-US" sz="1000" b="1" dirty="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0BC812-8A10-443A-84FB-8F2A501B63E1}"/>
              </a:ext>
            </a:extLst>
          </p:cNvPr>
          <p:cNvSpPr/>
          <p:nvPr/>
        </p:nvSpPr>
        <p:spPr>
          <a:xfrm>
            <a:off x="8632841" y="5754757"/>
            <a:ext cx="765313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C</a:t>
            </a:r>
            <a:r>
              <a:rPr lang="ko-KR" altLang="en-US" sz="1000" b="1" dirty="0">
                <a:solidFill>
                  <a:schemeClr val="tx1"/>
                </a:solidFill>
              </a:rPr>
              <a:t>등급</a:t>
            </a:r>
          </a:p>
        </p:txBody>
      </p:sp>
    </p:spTree>
    <p:extLst>
      <p:ext uri="{BB962C8B-B14F-4D97-AF65-F5344CB8AC3E}">
        <p14:creationId xmlns:p14="http://schemas.microsoft.com/office/powerpoint/2010/main" val="108729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6B3A18-F13D-4178-A70D-03FB30CE6E0A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분석을 위한 데이터 테이블 생성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C852197-3260-4307-9C9C-D780267E2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367748"/>
              </p:ext>
            </p:extLst>
          </p:nvPr>
        </p:nvGraphicFramePr>
        <p:xfrm>
          <a:off x="1341773" y="1985604"/>
          <a:ext cx="9511752" cy="476352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66707">
                  <a:extLst>
                    <a:ext uri="{9D8B030D-6E8A-4147-A177-3AD203B41FA5}">
                      <a16:colId xmlns:a16="http://schemas.microsoft.com/office/drawing/2014/main" val="1989186549"/>
                    </a:ext>
                  </a:extLst>
                </a:gridCol>
                <a:gridCol w="823558">
                  <a:extLst>
                    <a:ext uri="{9D8B030D-6E8A-4147-A177-3AD203B41FA5}">
                      <a16:colId xmlns:a16="http://schemas.microsoft.com/office/drawing/2014/main" val="789611309"/>
                    </a:ext>
                  </a:extLst>
                </a:gridCol>
                <a:gridCol w="1305062">
                  <a:extLst>
                    <a:ext uri="{9D8B030D-6E8A-4147-A177-3AD203B41FA5}">
                      <a16:colId xmlns:a16="http://schemas.microsoft.com/office/drawing/2014/main" val="716631513"/>
                    </a:ext>
                  </a:extLst>
                </a:gridCol>
                <a:gridCol w="6616425">
                  <a:extLst>
                    <a:ext uri="{9D8B030D-6E8A-4147-A177-3AD203B41FA5}">
                      <a16:colId xmlns:a16="http://schemas.microsoft.com/office/drawing/2014/main" val="3531551769"/>
                    </a:ext>
                  </a:extLst>
                </a:gridCol>
              </a:tblGrid>
              <a:tr h="40461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영문명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한글명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상세 설명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2599692322"/>
                  </a:ext>
                </a:extLst>
              </a:tr>
              <a:tr h="290594">
                <a:tc rowSpan="6"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상품구매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(Product)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custid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</a:t>
                      </a: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회원가입된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고객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 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실제값은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아님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영수증번호에 매겨진 구분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식별 번호를  근거로 매겨진 가상의 고객별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Unique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값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586780417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결제일자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</a:t>
                      </a: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결제완료일자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2016.01 ~ 2018.06.30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2811079077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on_off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오프라인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온라인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</a:t>
                      </a: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구매한 상품을 온라인 매장 구매인지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오프라인 매장 구매인지 채널별로 나눔 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2384055282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prod_code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상품코드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구매한 상품의 코드</a:t>
                      </a: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최소단위</a:t>
                      </a: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1520540768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amt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상품구매매출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구매한 상품 총 매출 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1427161173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qty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상품구매수량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구매한 상품의 수량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17819790"/>
                  </a:ext>
                </a:extLst>
              </a:tr>
              <a:tr h="290594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(Custom)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custid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</a:t>
                      </a: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회원가입된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고객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 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실제값은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아님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영수증번호에 매겨진 구분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식별 번호를  근거로 매겨진 가상의 고객별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Unique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값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2248465178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grade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고객등급</a:t>
                      </a: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정보</a:t>
                      </a: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[Club / Body / Love]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476406710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sex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성별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성별정보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</a:t>
                      </a:r>
                      <a:r>
                        <a:rPr lang="ko-KR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남자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: M / </a:t>
                      </a:r>
                      <a:r>
                        <a:rPr lang="ko-KR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여자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: F]</a:t>
                      </a:r>
                      <a:endParaRPr lang="ko-KR" alt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394958143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age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연령대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연령대 정보</a:t>
                      </a:r>
                      <a:r>
                        <a:rPr lang="en-US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[10</a:t>
                      </a:r>
                      <a:r>
                        <a:rPr lang="ko-KR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</a:t>
                      </a:r>
                      <a:r>
                        <a:rPr lang="en-US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: 10 / 20</a:t>
                      </a:r>
                      <a:r>
                        <a:rPr lang="ko-KR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</a:t>
                      </a:r>
                      <a:r>
                        <a:rPr lang="en-US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: 20 / 30</a:t>
                      </a:r>
                      <a:r>
                        <a:rPr lang="ko-KR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</a:t>
                      </a:r>
                      <a:r>
                        <a:rPr lang="en-US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: 30 ...]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3725340151"/>
                  </a:ext>
                </a:extLst>
              </a:tr>
              <a:tr h="290594"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상품분류</a:t>
                      </a:r>
                      <a:b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(D</a:t>
                      </a:r>
                      <a:r>
                        <a:rPr lang="en-US" altLang="ko-KR" sz="105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ivision)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prod_code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상품코드</a:t>
                      </a:r>
                      <a:endParaRPr lang="ko-KR" sz="1050" kern="10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구매한 상품의 코드</a:t>
                      </a: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최소단위</a:t>
                      </a: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3482186440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prod_nm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구매한 상품의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상품명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2218398210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cate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대분류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구매한 상품의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속성중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가장 크게 구분한 대분류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ex)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스킨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헤어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바디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메이크업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액세서리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1808012074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cate_ftn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상품 중분류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구매한 상품의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속성중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기능에 의해 구분한  중분류 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ex)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로션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샤워젤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스크럽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마스크 </a:t>
                      </a:r>
                      <a:endParaRPr lang="ko-KR" alt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145930769"/>
                  </a:ext>
                </a:extLst>
              </a:tr>
              <a:tr h="290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cate_line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상품 라인분류</a:t>
                      </a:r>
                      <a:endParaRPr 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■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구매한 상품의 향기나 원료에 따라 분류한 카테고리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ex)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바나나향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딸기향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레몬향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050" kern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올리브오일 </a:t>
                      </a:r>
                      <a:endParaRPr lang="ko-KR" altLang="ko-KR" sz="105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6608" marR="26608" marT="0" marB="0" anchor="ctr"/>
                </a:tc>
                <a:extLst>
                  <a:ext uri="{0D108BD9-81ED-4DB2-BD59-A6C34878D82A}">
                    <a16:rowId xmlns:a16="http://schemas.microsoft.com/office/drawing/2014/main" val="10013636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7DBAFE-0414-4E0C-90C1-DBBDA811E28A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18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30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기간에 대한 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구매내역</a:t>
            </a:r>
            <a:r>
              <a:rPr lang="en-US" altLang="ko-KR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회원정보</a:t>
            </a:r>
            <a:r>
              <a:rPr lang="en-US" altLang="ko-KR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 및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상품분류 통합 </a:t>
            </a:r>
            <a:endParaRPr lang="en-US" altLang="ko-KR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660</a:t>
            </a:r>
            <a:r>
              <a:rPr lang="ko-KR" altLang="en-US" u="sng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만건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데이터를 확보하여 분석에 필요한 기본 테이블 생성</a:t>
            </a:r>
            <a:endParaRPr lang="ko-KR" altLang="en-US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40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2639" y="2383975"/>
            <a:ext cx="8398599" cy="11295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24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[ 2 ]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en-US" altLang="ko-KR" sz="18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sz="32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32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/EDA</a:t>
            </a:r>
            <a:r>
              <a:rPr lang="ko-KR" altLang="en-US" sz="3200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분석 과제 구체화</a:t>
            </a:r>
            <a:endParaRPr lang="en-US" altLang="ko-KR" sz="2400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18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391194-FF15-463F-A5B0-0BF16B6F2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r="8314"/>
          <a:stretch/>
        </p:blipFill>
        <p:spPr>
          <a:xfrm>
            <a:off x="7246723" y="2192683"/>
            <a:ext cx="4716679" cy="4019714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D8E3E0-64E4-4F13-B294-C97AD950DB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5"/>
          <a:stretch/>
        </p:blipFill>
        <p:spPr>
          <a:xfrm>
            <a:off x="186951" y="2405168"/>
            <a:ext cx="2374174" cy="18669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6E9021-245A-4D42-AE19-93B1E863D0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9"/>
          <a:stretch/>
        </p:blipFill>
        <p:spPr>
          <a:xfrm>
            <a:off x="183068" y="4414582"/>
            <a:ext cx="2411179" cy="18669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8B83DB-154C-4F32-9D14-2BF792A3A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46" y="3319667"/>
            <a:ext cx="4348259" cy="310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271578-5F3A-4786-8B8A-061A40386DCC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설정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4C4F3-C5EB-4AFE-BE20-EEA6DFE56F62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누적매출액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의거한 기존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멤버십제도 개편  필요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증가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 요인 파악  실시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고객등급 </a:t>
            </a:r>
            <a:r>
              <a:rPr lang="ko-KR" altLang="en-US" u="sng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재분류</a:t>
            </a:r>
            <a:r>
              <a:rPr lang="ko-KR" altLang="en-US" u="sng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세분화를 통한 추천모델 생성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22ADE6-4800-4EBA-A264-C90207062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06" y="2540001"/>
            <a:ext cx="1777997" cy="1777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B18648-A8A8-4E7B-9B6A-7349F5D36EBA}"/>
              </a:ext>
            </a:extLst>
          </p:cNvPr>
          <p:cNvSpPr/>
          <p:nvPr/>
        </p:nvSpPr>
        <p:spPr>
          <a:xfrm>
            <a:off x="7076661" y="2201919"/>
            <a:ext cx="1242390" cy="2377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고객 등급</a:t>
            </a:r>
          </a:p>
        </p:txBody>
      </p:sp>
    </p:spTree>
    <p:extLst>
      <p:ext uri="{BB962C8B-B14F-4D97-AF65-F5344CB8AC3E}">
        <p14:creationId xmlns:p14="http://schemas.microsoft.com/office/powerpoint/2010/main" val="30565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35951C-6492-472B-B710-859B0707E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" y="2550654"/>
            <a:ext cx="3346562" cy="3227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BA8BAD-2F95-43F1-9744-EF9AB423D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70" y="2570532"/>
            <a:ext cx="3575647" cy="2309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7B0E01-CBBA-44F5-9115-0746F4FB9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24" y="3101012"/>
            <a:ext cx="4878364" cy="31510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75E8C7-59E3-4C3E-B108-F89B64E3B52D}"/>
              </a:ext>
            </a:extLst>
          </p:cNvPr>
          <p:cNvSpPr/>
          <p:nvPr/>
        </p:nvSpPr>
        <p:spPr>
          <a:xfrm>
            <a:off x="4293704" y="2570532"/>
            <a:ext cx="655983" cy="2031285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F89BD-96B1-4938-94DF-752E9E8EAD6E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이상치 제거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506780-D05F-4082-85C2-78A0D5AB472A}"/>
              </a:ext>
            </a:extLst>
          </p:cNvPr>
          <p:cNvSpPr txBox="1"/>
          <p:nvPr/>
        </p:nvSpPr>
        <p:spPr>
          <a:xfrm>
            <a:off x="203112" y="2171967"/>
            <a:ext cx="3442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 </a:t>
            </a:r>
            <a:r>
              <a:rPr lang="ko-KR" altLang="en-US" sz="14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방문건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제외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기준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A9D9F-0F1F-4722-85C8-5BCF995EC7AE}"/>
              </a:ext>
            </a:extLst>
          </p:cNvPr>
          <p:cNvSpPr txBox="1"/>
          <p:nvPr/>
        </p:nvSpPr>
        <p:spPr>
          <a:xfrm>
            <a:off x="4160138" y="2171381"/>
            <a:ext cx="3442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회당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</a:t>
            </a:r>
            <a:r>
              <a:rPr lang="ko-KR" altLang="en-US" sz="14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구매건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제외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기준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DA792-D89A-49F1-B6AD-D2203F0948CD}"/>
              </a:ext>
            </a:extLst>
          </p:cNvPr>
          <p:cNvSpPr txBox="1"/>
          <p:nvPr/>
        </p:nvSpPr>
        <p:spPr>
          <a:xfrm>
            <a:off x="418074" y="1277447"/>
            <a:ext cx="113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구매가 최고 등급 유지 조건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30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구매건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이상치로 제외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고객은 연 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구매</a:t>
            </a:r>
            <a:r>
              <a: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이상은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기업특판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개인특판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주문건에 해당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고객분석에 적합한 주문이 아니므로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 </a:t>
            </a:r>
            <a:endParaRPr lang="ko-KR" altLang="en-US" u="sng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D9AE73-1367-4DDF-8187-7A8E44FE3F7F}"/>
              </a:ext>
            </a:extLst>
          </p:cNvPr>
          <p:cNvSpPr/>
          <p:nvPr/>
        </p:nvSpPr>
        <p:spPr>
          <a:xfrm>
            <a:off x="7752522" y="6252044"/>
            <a:ext cx="406179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5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고객들은 2만원에서 2만 1천원의 범위의 지출을 가장 많이 하였음.</a:t>
            </a:r>
          </a:p>
          <a:p>
            <a:pPr algn="r"/>
            <a:r>
              <a:rPr lang="ko-KR" altLang="en-US" sz="105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고객들은 2만 7천원에서 2만 8천원의 범위의 지출을 두 번째로 많이 하였음.</a:t>
            </a:r>
          </a:p>
          <a:p>
            <a:pPr algn="r"/>
            <a:r>
              <a:rPr lang="ko-KR" altLang="en-US" sz="105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고객들은 2만 9천원에서 3만원의 범위의 지출을 세 번째로 많이 하였음.</a:t>
            </a:r>
          </a:p>
        </p:txBody>
      </p:sp>
      <p:sp>
        <p:nvSpPr>
          <p:cNvPr id="3" name="화살표: 줄무늬가 있는 오른쪽 2">
            <a:extLst>
              <a:ext uri="{FF2B5EF4-FFF2-40B4-BE49-F238E27FC236}">
                <a16:creationId xmlns:a16="http://schemas.microsoft.com/office/drawing/2014/main" id="{DF396E20-DFE7-4478-9FF3-AFDE00FB10A0}"/>
              </a:ext>
            </a:extLst>
          </p:cNvPr>
          <p:cNvSpPr/>
          <p:nvPr/>
        </p:nvSpPr>
        <p:spPr>
          <a:xfrm rot="900000">
            <a:off x="6850808" y="3521566"/>
            <a:ext cx="655983" cy="765313"/>
          </a:xfrm>
          <a:prstGeom prst="stripedRight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3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620F8B-0E9A-4BDB-97D0-137BCD3A6F1D}"/>
              </a:ext>
            </a:extLst>
          </p:cNvPr>
          <p:cNvSpPr/>
          <p:nvPr/>
        </p:nvSpPr>
        <p:spPr>
          <a:xfrm>
            <a:off x="3532909" y="3498638"/>
            <a:ext cx="5126182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고객에게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적정 </a:t>
            </a:r>
            <a:r>
              <a:rPr lang="ko-KR" altLang="en-US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오퍼를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구매전환 제고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방지를 통해 매출 극대화</a:t>
            </a:r>
            <a:endParaRPr lang="en-US" altLang="ko-KR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93735-7F83-4F72-AFD2-DBBF4270041F}"/>
              </a:ext>
            </a:extLst>
          </p:cNvPr>
          <p:cNvSpPr txBox="1"/>
          <p:nvPr/>
        </p:nvSpPr>
        <p:spPr>
          <a:xfrm>
            <a:off x="380493" y="428890"/>
            <a:ext cx="8398599" cy="4909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ct val="85000"/>
              </a:lnSpc>
              <a:defRPr sz="2800" spc="-100">
                <a:solidFill>
                  <a:schemeClr val="tx1">
                    <a:lumMod val="85000"/>
                    <a:lumOff val="1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algn="l" defTabSz="1007943">
              <a:lnSpc>
                <a:spcPct val="90000"/>
              </a:lnSpc>
              <a:spcBef>
                <a:spcPct val="0"/>
              </a:spcBef>
            </a:pPr>
            <a:r>
              <a:rPr lang="ko-KR" altLang="en-US" b="1" spc="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분석을 위한 비즈니스 가설</a:t>
            </a:r>
            <a:endParaRPr lang="en-US" altLang="ko-KR" b="1" spc="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4A8552C-785D-4686-938F-495225ACF7B1}"/>
              </a:ext>
            </a:extLst>
          </p:cNvPr>
          <p:cNvSpPr/>
          <p:nvPr/>
        </p:nvSpPr>
        <p:spPr>
          <a:xfrm>
            <a:off x="4505739" y="987597"/>
            <a:ext cx="3180522" cy="318052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A4A5008-904B-472E-842A-82188113AB50}"/>
              </a:ext>
            </a:extLst>
          </p:cNvPr>
          <p:cNvSpPr/>
          <p:nvPr/>
        </p:nvSpPr>
        <p:spPr>
          <a:xfrm>
            <a:off x="3211453" y="2831747"/>
            <a:ext cx="3180522" cy="3180522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DEA030-1041-4237-88EC-E3C0FDB36ABF}"/>
              </a:ext>
            </a:extLst>
          </p:cNvPr>
          <p:cNvSpPr/>
          <p:nvPr/>
        </p:nvSpPr>
        <p:spPr>
          <a:xfrm>
            <a:off x="5800025" y="2831747"/>
            <a:ext cx="3180522" cy="3180522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C1BFA-1042-449D-9A26-C39CA7A87CEE}"/>
              </a:ext>
            </a:extLst>
          </p:cNvPr>
          <p:cNvSpPr txBox="1"/>
          <p:nvPr/>
        </p:nvSpPr>
        <p:spPr>
          <a:xfrm>
            <a:off x="7191919" y="1231445"/>
            <a:ext cx="4378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많은 매출을 올리는 고객등급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누적된 고객등급 패턴 반영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무엇인가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분기별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신규고객은 얼마인가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분기별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기존고객은 얼마인가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매출의 대부분은 신규 구매자로부터 발생하는가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아니면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반복구매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기존고객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로부터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발생하는가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고객군별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매출액은 얼마인가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추세는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고객등급별 군집에는 몇 명의 고객이 있는가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기여도는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중 몇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번만 구매한 고객인가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주기별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누적된 데이터를 통해 고객의 등급변화 확인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21AE0-5545-4C43-9917-13AC845E99D8}"/>
              </a:ext>
            </a:extLst>
          </p:cNvPr>
          <p:cNvSpPr txBox="1"/>
          <p:nvPr/>
        </p:nvSpPr>
        <p:spPr>
          <a:xfrm>
            <a:off x="813067" y="4957984"/>
            <a:ext cx="36263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군집에는 몇 명이 있는가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추이는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많은 매출을 올리는 제품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군집은 어느 것인가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바디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헤어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비중은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군집에는 몇 명이 있는가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추이는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많은 매출을 올리는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군집은 어느 것인가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6B1ADD-D2CB-4647-94A0-0ACD0590308D}"/>
              </a:ext>
            </a:extLst>
          </p:cNvPr>
          <p:cNvSpPr txBox="1"/>
          <p:nvPr/>
        </p:nvSpPr>
        <p:spPr>
          <a:xfrm>
            <a:off x="7024890" y="4957984"/>
            <a:ext cx="4594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특정 할인 기간 프로모션 실적을 기준으로 등급변화 구매 빈도 연관성 확인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기간 포함 구매를 지속하는 고객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기간에만 구매하는 고객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기간에 반응하지 않는 고객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6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8" grpId="0"/>
      <p:bldP spid="9" grpId="0"/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24371</TotalTime>
  <Words>2595</Words>
  <Application>Microsoft Office PowerPoint</Application>
  <PresentationFormat>와이드스크린</PresentationFormat>
  <Paragraphs>501</Paragraphs>
  <Slides>38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Arial</vt:lpstr>
      <vt:lpstr>나눔바른고딕</vt:lpstr>
      <vt:lpstr>맑은 고딕</vt:lpstr>
      <vt:lpstr>나눔고딕 ExtraBold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Bakky the Great</dc:creator>
  <cp:lastModifiedBy>the Great Bakky</cp:lastModifiedBy>
  <cp:revision>419</cp:revision>
  <dcterms:created xsi:type="dcterms:W3CDTF">2018-08-20T09:53:42Z</dcterms:created>
  <dcterms:modified xsi:type="dcterms:W3CDTF">2018-12-15T06:15:50Z</dcterms:modified>
</cp:coreProperties>
</file>